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89" r:id="rId1"/>
  </p:sldMasterIdLst>
  <p:notesMasterIdLst>
    <p:notesMasterId r:id="rId39"/>
  </p:notesMasterIdLst>
  <p:handoutMasterIdLst>
    <p:handoutMasterId r:id="rId40"/>
  </p:handoutMasterIdLst>
  <p:sldIdLst>
    <p:sldId id="257" r:id="rId2"/>
    <p:sldId id="258" r:id="rId3"/>
    <p:sldId id="259" r:id="rId4"/>
    <p:sldId id="290" r:id="rId5"/>
    <p:sldId id="282" r:id="rId6"/>
    <p:sldId id="293" r:id="rId7"/>
    <p:sldId id="260" r:id="rId8"/>
    <p:sldId id="261" r:id="rId9"/>
    <p:sldId id="262" r:id="rId10"/>
    <p:sldId id="295" r:id="rId11"/>
    <p:sldId id="264" r:id="rId12"/>
    <p:sldId id="265" r:id="rId13"/>
    <p:sldId id="267" r:id="rId14"/>
    <p:sldId id="268" r:id="rId15"/>
    <p:sldId id="269" r:id="rId16"/>
    <p:sldId id="271" r:id="rId17"/>
    <p:sldId id="270" r:id="rId18"/>
    <p:sldId id="272" r:id="rId19"/>
    <p:sldId id="273" r:id="rId20"/>
    <p:sldId id="274" r:id="rId21"/>
    <p:sldId id="275" r:id="rId22"/>
    <p:sldId id="276" r:id="rId23"/>
    <p:sldId id="285" r:id="rId24"/>
    <p:sldId id="286" r:id="rId25"/>
    <p:sldId id="284" r:id="rId26"/>
    <p:sldId id="283" r:id="rId27"/>
    <p:sldId id="287" r:id="rId28"/>
    <p:sldId id="294" r:id="rId29"/>
    <p:sldId id="277" r:id="rId30"/>
    <p:sldId id="292" r:id="rId31"/>
    <p:sldId id="291" r:id="rId32"/>
    <p:sldId id="278" r:id="rId33"/>
    <p:sldId id="279" r:id="rId34"/>
    <p:sldId id="280" r:id="rId35"/>
    <p:sldId id="281" r:id="rId36"/>
    <p:sldId id="288" r:id="rId37"/>
    <p:sldId id="289" r:id="rId3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154" autoAdjust="0"/>
  </p:normalViewPr>
  <p:slideViewPr>
    <p:cSldViewPr>
      <p:cViewPr varScale="1">
        <p:scale>
          <a:sx n="63" d="100"/>
          <a:sy n="63" d="100"/>
        </p:scale>
        <p:origin x="1541"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2D8FD7C-E541-40E6-AB69-C8EE14052E92}" type="datetimeFigureOut">
              <a:rPr lang="fr-FR" smtClean="0"/>
              <a:t>18/08/2018</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A7CDBAD-1E52-4DC0-A198-52B3E0EF58BF}" type="slidenum">
              <a:rPr lang="fr-FR" smtClean="0"/>
              <a:t>‹N°›</a:t>
            </a:fld>
            <a:endParaRPr lang="fr-FR"/>
          </a:p>
        </p:txBody>
      </p:sp>
    </p:spTree>
    <p:extLst>
      <p:ext uri="{BB962C8B-B14F-4D97-AF65-F5344CB8AC3E}">
        <p14:creationId xmlns:p14="http://schemas.microsoft.com/office/powerpoint/2010/main" val="7749390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D5F50B-A0BB-4576-A86F-A2BA8B54E1FC}" type="datetimeFigureOut">
              <a:rPr lang="fr-FR" smtClean="0"/>
              <a:t>18/08/2018</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0BE3C2-D91C-4219-A4D0-AC504898CA4A}" type="slidenum">
              <a:rPr lang="fr-FR" smtClean="0"/>
              <a:t>‹N°›</a:t>
            </a:fld>
            <a:endParaRPr lang="fr-FR"/>
          </a:p>
        </p:txBody>
      </p:sp>
    </p:spTree>
    <p:extLst>
      <p:ext uri="{BB962C8B-B14F-4D97-AF65-F5344CB8AC3E}">
        <p14:creationId xmlns:p14="http://schemas.microsoft.com/office/powerpoint/2010/main" val="710859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0BE3C2-D91C-4219-A4D0-AC504898CA4A}" type="slidenum">
              <a:rPr lang="fr-FR" smtClean="0"/>
              <a:t>1</a:t>
            </a:fld>
            <a:endParaRPr lang="fr-FR"/>
          </a:p>
        </p:txBody>
      </p:sp>
    </p:spTree>
    <p:extLst>
      <p:ext uri="{BB962C8B-B14F-4D97-AF65-F5344CB8AC3E}">
        <p14:creationId xmlns:p14="http://schemas.microsoft.com/office/powerpoint/2010/main" val="2134659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50BE3C2-D91C-4219-A4D0-AC504898CA4A}" type="slidenum">
              <a:rPr lang="fr-FR" smtClean="0"/>
              <a:t>10</a:t>
            </a:fld>
            <a:endParaRPr lang="fr-FR"/>
          </a:p>
        </p:txBody>
      </p:sp>
    </p:spTree>
    <p:extLst>
      <p:ext uri="{BB962C8B-B14F-4D97-AF65-F5344CB8AC3E}">
        <p14:creationId xmlns:p14="http://schemas.microsoft.com/office/powerpoint/2010/main" val="806597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0BE3C2-D91C-4219-A4D0-AC504898CA4A}" type="slidenum">
              <a:rPr lang="fr-FR" smtClean="0"/>
              <a:t>11</a:t>
            </a:fld>
            <a:endParaRPr lang="fr-FR"/>
          </a:p>
        </p:txBody>
      </p:sp>
    </p:spTree>
    <p:extLst>
      <p:ext uri="{BB962C8B-B14F-4D97-AF65-F5344CB8AC3E}">
        <p14:creationId xmlns:p14="http://schemas.microsoft.com/office/powerpoint/2010/main" val="980232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0BE3C2-D91C-4219-A4D0-AC504898CA4A}" type="slidenum">
              <a:rPr lang="fr-FR" smtClean="0"/>
              <a:t>12</a:t>
            </a:fld>
            <a:endParaRPr lang="fr-FR"/>
          </a:p>
        </p:txBody>
      </p:sp>
    </p:spTree>
    <p:extLst>
      <p:ext uri="{BB962C8B-B14F-4D97-AF65-F5344CB8AC3E}">
        <p14:creationId xmlns:p14="http://schemas.microsoft.com/office/powerpoint/2010/main" val="2167629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0BE3C2-D91C-4219-A4D0-AC504898CA4A}" type="slidenum">
              <a:rPr lang="fr-FR" smtClean="0"/>
              <a:t>13</a:t>
            </a:fld>
            <a:endParaRPr lang="fr-FR"/>
          </a:p>
        </p:txBody>
      </p:sp>
    </p:spTree>
    <p:extLst>
      <p:ext uri="{BB962C8B-B14F-4D97-AF65-F5344CB8AC3E}">
        <p14:creationId xmlns:p14="http://schemas.microsoft.com/office/powerpoint/2010/main" val="36696162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50BE3C2-D91C-4219-A4D0-AC504898CA4A}" type="slidenum">
              <a:rPr lang="fr-FR" smtClean="0"/>
              <a:t>14</a:t>
            </a:fld>
            <a:endParaRPr lang="fr-FR"/>
          </a:p>
        </p:txBody>
      </p:sp>
    </p:spTree>
    <p:extLst>
      <p:ext uri="{BB962C8B-B14F-4D97-AF65-F5344CB8AC3E}">
        <p14:creationId xmlns:p14="http://schemas.microsoft.com/office/powerpoint/2010/main" val="15117091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0BE3C2-D91C-4219-A4D0-AC504898CA4A}" type="slidenum">
              <a:rPr lang="fr-FR" smtClean="0"/>
              <a:t>15</a:t>
            </a:fld>
            <a:endParaRPr lang="fr-FR"/>
          </a:p>
        </p:txBody>
      </p:sp>
    </p:spTree>
    <p:extLst>
      <p:ext uri="{BB962C8B-B14F-4D97-AF65-F5344CB8AC3E}">
        <p14:creationId xmlns:p14="http://schemas.microsoft.com/office/powerpoint/2010/main" val="12103897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0BE3C2-D91C-4219-A4D0-AC504898CA4A}" type="slidenum">
              <a:rPr lang="fr-FR" smtClean="0"/>
              <a:t>16</a:t>
            </a:fld>
            <a:endParaRPr lang="fr-FR"/>
          </a:p>
        </p:txBody>
      </p:sp>
    </p:spTree>
    <p:extLst>
      <p:ext uri="{BB962C8B-B14F-4D97-AF65-F5344CB8AC3E}">
        <p14:creationId xmlns:p14="http://schemas.microsoft.com/office/powerpoint/2010/main" val="24005283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0BE3C2-D91C-4219-A4D0-AC504898CA4A}" type="slidenum">
              <a:rPr lang="fr-FR" smtClean="0"/>
              <a:t>17</a:t>
            </a:fld>
            <a:endParaRPr lang="fr-FR"/>
          </a:p>
        </p:txBody>
      </p:sp>
    </p:spTree>
    <p:extLst>
      <p:ext uri="{BB962C8B-B14F-4D97-AF65-F5344CB8AC3E}">
        <p14:creationId xmlns:p14="http://schemas.microsoft.com/office/powerpoint/2010/main" val="29714482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0BE3C2-D91C-4219-A4D0-AC504898CA4A}" type="slidenum">
              <a:rPr lang="fr-FR" smtClean="0"/>
              <a:t>18</a:t>
            </a:fld>
            <a:endParaRPr lang="fr-FR"/>
          </a:p>
        </p:txBody>
      </p:sp>
    </p:spTree>
    <p:extLst>
      <p:ext uri="{BB962C8B-B14F-4D97-AF65-F5344CB8AC3E}">
        <p14:creationId xmlns:p14="http://schemas.microsoft.com/office/powerpoint/2010/main" val="22869799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0BE3C2-D91C-4219-A4D0-AC504898CA4A}" type="slidenum">
              <a:rPr lang="fr-FR" smtClean="0"/>
              <a:t>19</a:t>
            </a:fld>
            <a:endParaRPr lang="fr-FR"/>
          </a:p>
        </p:txBody>
      </p:sp>
    </p:spTree>
    <p:extLst>
      <p:ext uri="{BB962C8B-B14F-4D97-AF65-F5344CB8AC3E}">
        <p14:creationId xmlns:p14="http://schemas.microsoft.com/office/powerpoint/2010/main" val="2451859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0BE3C2-D91C-4219-A4D0-AC504898CA4A}" type="slidenum">
              <a:rPr lang="fr-FR" smtClean="0"/>
              <a:t>2</a:t>
            </a:fld>
            <a:endParaRPr lang="fr-FR"/>
          </a:p>
        </p:txBody>
      </p:sp>
    </p:spTree>
    <p:extLst>
      <p:ext uri="{BB962C8B-B14F-4D97-AF65-F5344CB8AC3E}">
        <p14:creationId xmlns:p14="http://schemas.microsoft.com/office/powerpoint/2010/main" val="655410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0BE3C2-D91C-4219-A4D0-AC504898CA4A}" type="slidenum">
              <a:rPr lang="fr-FR" smtClean="0"/>
              <a:t>20</a:t>
            </a:fld>
            <a:endParaRPr lang="fr-FR"/>
          </a:p>
        </p:txBody>
      </p:sp>
    </p:spTree>
    <p:extLst>
      <p:ext uri="{BB962C8B-B14F-4D97-AF65-F5344CB8AC3E}">
        <p14:creationId xmlns:p14="http://schemas.microsoft.com/office/powerpoint/2010/main" val="1325095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0BE3C2-D91C-4219-A4D0-AC504898CA4A}" type="slidenum">
              <a:rPr lang="fr-FR" smtClean="0"/>
              <a:t>21</a:t>
            </a:fld>
            <a:endParaRPr lang="fr-FR"/>
          </a:p>
        </p:txBody>
      </p:sp>
    </p:spTree>
    <p:extLst>
      <p:ext uri="{BB962C8B-B14F-4D97-AF65-F5344CB8AC3E}">
        <p14:creationId xmlns:p14="http://schemas.microsoft.com/office/powerpoint/2010/main" val="7461391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Renforçateurs positif / négatif, maladie % comportement, aucune mention du passé du patient.</a:t>
            </a:r>
            <a:r>
              <a:rPr lang="fr-FR" baseline="0" dirty="0"/>
              <a:t> Danger: priver le patient de droits élémentaires sous couvert de sanctionner mauvais comportements. Vision mécanique de la santé mentale, patient doit être fonctionnel, peu importe sa souffrance ou connaissance des causes de la maladie.</a:t>
            </a:r>
            <a:endParaRPr lang="fr-FR" dirty="0"/>
          </a:p>
        </p:txBody>
      </p:sp>
      <p:sp>
        <p:nvSpPr>
          <p:cNvPr id="4" name="Espace réservé du numéro de diapositive 3"/>
          <p:cNvSpPr>
            <a:spLocks noGrp="1"/>
          </p:cNvSpPr>
          <p:nvPr>
            <p:ph type="sldNum" sz="quarter" idx="10"/>
          </p:nvPr>
        </p:nvSpPr>
        <p:spPr/>
        <p:txBody>
          <a:bodyPr/>
          <a:lstStyle/>
          <a:p>
            <a:fld id="{050BE3C2-D91C-4219-A4D0-AC504898CA4A}" type="slidenum">
              <a:rPr lang="fr-FR" smtClean="0"/>
              <a:t>22</a:t>
            </a:fld>
            <a:endParaRPr lang="fr-FR"/>
          </a:p>
        </p:txBody>
      </p:sp>
    </p:spTree>
    <p:extLst>
      <p:ext uri="{BB962C8B-B14F-4D97-AF65-F5344CB8AC3E}">
        <p14:creationId xmlns:p14="http://schemas.microsoft.com/office/powerpoint/2010/main" val="21919514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0BE3C2-D91C-4219-A4D0-AC504898CA4A}" type="slidenum">
              <a:rPr lang="fr-FR" smtClean="0"/>
              <a:t>23</a:t>
            </a:fld>
            <a:endParaRPr lang="fr-FR"/>
          </a:p>
        </p:txBody>
      </p:sp>
    </p:spTree>
    <p:extLst>
      <p:ext uri="{BB962C8B-B14F-4D97-AF65-F5344CB8AC3E}">
        <p14:creationId xmlns:p14="http://schemas.microsoft.com/office/powerpoint/2010/main" val="32905926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0BE3C2-D91C-4219-A4D0-AC504898CA4A}" type="slidenum">
              <a:rPr lang="fr-FR" smtClean="0"/>
              <a:t>24</a:t>
            </a:fld>
            <a:endParaRPr lang="fr-FR"/>
          </a:p>
        </p:txBody>
      </p:sp>
    </p:spTree>
    <p:extLst>
      <p:ext uri="{BB962C8B-B14F-4D97-AF65-F5344CB8AC3E}">
        <p14:creationId xmlns:p14="http://schemas.microsoft.com/office/powerpoint/2010/main" val="25929487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0BE3C2-D91C-4219-A4D0-AC504898CA4A}" type="slidenum">
              <a:rPr lang="fr-FR" smtClean="0"/>
              <a:t>25</a:t>
            </a:fld>
            <a:endParaRPr lang="fr-FR"/>
          </a:p>
        </p:txBody>
      </p:sp>
    </p:spTree>
    <p:extLst>
      <p:ext uri="{BB962C8B-B14F-4D97-AF65-F5344CB8AC3E}">
        <p14:creationId xmlns:p14="http://schemas.microsoft.com/office/powerpoint/2010/main" val="42317246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0BE3C2-D91C-4219-A4D0-AC504898CA4A}" type="slidenum">
              <a:rPr lang="fr-FR" smtClean="0"/>
              <a:t>26</a:t>
            </a:fld>
            <a:endParaRPr lang="fr-FR"/>
          </a:p>
        </p:txBody>
      </p:sp>
    </p:spTree>
    <p:extLst>
      <p:ext uri="{BB962C8B-B14F-4D97-AF65-F5344CB8AC3E}">
        <p14:creationId xmlns:p14="http://schemas.microsoft.com/office/powerpoint/2010/main" val="21858552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0BE3C2-D91C-4219-A4D0-AC504898CA4A}" type="slidenum">
              <a:rPr lang="fr-FR" smtClean="0"/>
              <a:t>27</a:t>
            </a:fld>
            <a:endParaRPr lang="fr-FR"/>
          </a:p>
        </p:txBody>
      </p:sp>
    </p:spTree>
    <p:extLst>
      <p:ext uri="{BB962C8B-B14F-4D97-AF65-F5344CB8AC3E}">
        <p14:creationId xmlns:p14="http://schemas.microsoft.com/office/powerpoint/2010/main" val="31317605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0BE3C2-D91C-4219-A4D0-AC504898CA4A}" type="slidenum">
              <a:rPr lang="fr-FR" smtClean="0"/>
              <a:t>28</a:t>
            </a:fld>
            <a:endParaRPr lang="fr-FR"/>
          </a:p>
        </p:txBody>
      </p:sp>
    </p:spTree>
    <p:extLst>
      <p:ext uri="{BB962C8B-B14F-4D97-AF65-F5344CB8AC3E}">
        <p14:creationId xmlns:p14="http://schemas.microsoft.com/office/powerpoint/2010/main" val="12100667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0BE3C2-D91C-4219-A4D0-AC504898CA4A}" type="slidenum">
              <a:rPr lang="fr-FR" smtClean="0"/>
              <a:t>29</a:t>
            </a:fld>
            <a:endParaRPr lang="fr-FR"/>
          </a:p>
        </p:txBody>
      </p:sp>
    </p:spTree>
    <p:extLst>
      <p:ext uri="{BB962C8B-B14F-4D97-AF65-F5344CB8AC3E}">
        <p14:creationId xmlns:p14="http://schemas.microsoft.com/office/powerpoint/2010/main" val="4221706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0BE3C2-D91C-4219-A4D0-AC504898CA4A}" type="slidenum">
              <a:rPr lang="fr-FR" smtClean="0"/>
              <a:t>3</a:t>
            </a:fld>
            <a:endParaRPr lang="fr-FR"/>
          </a:p>
        </p:txBody>
      </p:sp>
    </p:spTree>
    <p:extLst>
      <p:ext uri="{BB962C8B-B14F-4D97-AF65-F5344CB8AC3E}">
        <p14:creationId xmlns:p14="http://schemas.microsoft.com/office/powerpoint/2010/main" val="41999595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a:t>L’histoire</a:t>
            </a:r>
            <a:r>
              <a:rPr lang="en-US" sz="1200" dirty="0"/>
              <a:t> de Norman, </a:t>
            </a:r>
            <a:r>
              <a:rPr lang="en-US" sz="1200" dirty="0" err="1"/>
              <a:t>notamment</a:t>
            </a:r>
            <a:r>
              <a:rPr lang="en-US" sz="1200" dirty="0"/>
              <a:t> </a:t>
            </a:r>
            <a:r>
              <a:rPr lang="en-US" sz="1200" dirty="0" err="1"/>
              <a:t>sa</a:t>
            </a:r>
            <a:r>
              <a:rPr lang="en-US" sz="1200" dirty="0"/>
              <a:t> </a:t>
            </a:r>
            <a:r>
              <a:rPr lang="en-US" sz="1200" dirty="0" err="1"/>
              <a:t>carrière</a:t>
            </a:r>
            <a:r>
              <a:rPr lang="en-US" sz="1200" dirty="0"/>
              <a:t> au </a:t>
            </a:r>
            <a:r>
              <a:rPr lang="en-US" sz="1200" dirty="0" err="1"/>
              <a:t>sein</a:t>
            </a:r>
            <a:r>
              <a:rPr lang="en-US" sz="1200" dirty="0"/>
              <a:t> du Camarillo Hospital </a:t>
            </a:r>
            <a:r>
              <a:rPr lang="en-US" sz="1200" dirty="0" err="1"/>
              <a:t>est</a:t>
            </a:r>
            <a:r>
              <a:rPr lang="en-US" sz="1200" dirty="0"/>
              <a:t> unique. </a:t>
            </a:r>
            <a:r>
              <a:rPr lang="en-US" sz="1200" dirty="0" err="1"/>
              <a:t>Ses</a:t>
            </a:r>
            <a:r>
              <a:rPr lang="en-US" sz="1200" dirty="0"/>
              <a:t> premiers pas au Camarillo ne </a:t>
            </a:r>
            <a:r>
              <a:rPr lang="en-US" sz="1200" dirty="0" err="1"/>
              <a:t>furent</a:t>
            </a:r>
            <a:r>
              <a:rPr lang="en-US" sz="1200" dirty="0"/>
              <a:t> pas </a:t>
            </a:r>
            <a:r>
              <a:rPr lang="en-US" sz="1200" dirty="0" err="1"/>
              <a:t>comme</a:t>
            </a:r>
            <a:r>
              <a:rPr lang="en-US" sz="1200" dirty="0"/>
              <a:t> </a:t>
            </a:r>
            <a:r>
              <a:rPr lang="en-US" sz="1200" dirty="0" err="1"/>
              <a:t>étudiant</a:t>
            </a:r>
            <a:r>
              <a:rPr lang="en-US" sz="1200" dirty="0"/>
              <a:t> </a:t>
            </a:r>
            <a:r>
              <a:rPr lang="en-US" sz="1200" dirty="0" err="1"/>
              <a:t>ou</a:t>
            </a:r>
            <a:r>
              <a:rPr lang="en-US" sz="1200" dirty="0"/>
              <a:t> </a:t>
            </a:r>
            <a:r>
              <a:rPr lang="en-US" sz="1200" dirty="0" err="1"/>
              <a:t>employé</a:t>
            </a:r>
            <a:r>
              <a:rPr lang="en-US" sz="1200" dirty="0"/>
              <a:t> </a:t>
            </a:r>
            <a:r>
              <a:rPr lang="en-US" sz="1200" dirty="0" err="1"/>
              <a:t>mais</a:t>
            </a:r>
            <a:r>
              <a:rPr lang="en-US" sz="1200" dirty="0"/>
              <a:t> </a:t>
            </a:r>
            <a:r>
              <a:rPr lang="en-US" sz="1200" dirty="0" err="1"/>
              <a:t>comme</a:t>
            </a:r>
            <a:r>
              <a:rPr lang="en-US" sz="1200" dirty="0"/>
              <a:t> patient. </a:t>
            </a:r>
            <a:r>
              <a:rPr lang="en-US" sz="1200" dirty="0" err="1"/>
              <a:t>Dans</a:t>
            </a:r>
            <a:r>
              <a:rPr lang="en-US" sz="1200" dirty="0"/>
              <a:t> les </a:t>
            </a:r>
            <a:r>
              <a:rPr lang="en-US" sz="1200" dirty="0" err="1"/>
              <a:t>années</a:t>
            </a:r>
            <a:r>
              <a:rPr lang="en-US" sz="1200" dirty="0"/>
              <a:t> 1970, </a:t>
            </a:r>
            <a:r>
              <a:rPr lang="en-US" sz="1200" dirty="0" err="1"/>
              <a:t>l’hôpital</a:t>
            </a:r>
            <a:r>
              <a:rPr lang="en-US" sz="1200" dirty="0"/>
              <a:t> </a:t>
            </a:r>
            <a:r>
              <a:rPr lang="en-US" sz="1200" dirty="0" err="1"/>
              <a:t>pouvait</a:t>
            </a:r>
            <a:r>
              <a:rPr lang="en-US" sz="1200" dirty="0"/>
              <a:t> se </a:t>
            </a:r>
            <a:r>
              <a:rPr lang="en-US" sz="1200" dirty="0" err="1"/>
              <a:t>targuer</a:t>
            </a:r>
            <a:r>
              <a:rPr lang="en-US" sz="1200" dirty="0"/>
              <a:t> </a:t>
            </a:r>
            <a:r>
              <a:rPr lang="en-US" sz="1200" dirty="0" err="1"/>
              <a:t>d’avoir</a:t>
            </a:r>
            <a:r>
              <a:rPr lang="en-US" sz="1200" dirty="0"/>
              <a:t> de </a:t>
            </a:r>
            <a:r>
              <a:rPr lang="en-US" sz="1200" dirty="0" err="1"/>
              <a:t>très</a:t>
            </a:r>
            <a:r>
              <a:rPr lang="en-US" sz="1200" dirty="0"/>
              <a:t> </a:t>
            </a:r>
            <a:r>
              <a:rPr lang="en-US" sz="1200" dirty="0" err="1"/>
              <a:t>bons</a:t>
            </a:r>
            <a:r>
              <a:rPr lang="en-US" sz="1200" dirty="0"/>
              <a:t> </a:t>
            </a:r>
            <a:r>
              <a:rPr lang="en-US" sz="1200" dirty="0" err="1"/>
              <a:t>résultats</a:t>
            </a:r>
            <a:r>
              <a:rPr lang="en-US" sz="1200" dirty="0"/>
              <a:t> de </a:t>
            </a:r>
            <a:r>
              <a:rPr lang="en-US" sz="1200" dirty="0" err="1"/>
              <a:t>réhabilitation</a:t>
            </a:r>
            <a:r>
              <a:rPr lang="en-US" sz="1200" dirty="0"/>
              <a:t> au </a:t>
            </a:r>
            <a:r>
              <a:rPr lang="en-US" sz="1200" dirty="0" err="1"/>
              <a:t>sein</a:t>
            </a:r>
            <a:r>
              <a:rPr lang="en-US" sz="1200" dirty="0"/>
              <a:t> du service de </a:t>
            </a:r>
            <a:r>
              <a:rPr lang="en-US" sz="1200" dirty="0" err="1"/>
              <a:t>lutte</a:t>
            </a:r>
            <a:r>
              <a:rPr lang="en-US" sz="1200" dirty="0"/>
              <a:t> </a:t>
            </a:r>
            <a:r>
              <a:rPr lang="en-US" sz="1200" dirty="0" err="1"/>
              <a:t>contre</a:t>
            </a:r>
            <a:r>
              <a:rPr lang="en-US" sz="1200" dirty="0"/>
              <a:t> les addictions, un service </a:t>
            </a:r>
            <a:r>
              <a:rPr lang="en-US" sz="1200" dirty="0" err="1"/>
              <a:t>que</a:t>
            </a:r>
            <a:r>
              <a:rPr lang="en-US" sz="1200" dirty="0"/>
              <a:t> </a:t>
            </a:r>
            <a:r>
              <a:rPr lang="en-US" sz="1200" dirty="0" err="1"/>
              <a:t>l’on</a:t>
            </a:r>
            <a:r>
              <a:rPr lang="en-US" sz="1200" dirty="0"/>
              <a:t> </a:t>
            </a:r>
            <a:r>
              <a:rPr lang="en-US" sz="1200" dirty="0" err="1"/>
              <a:t>appelait</a:t>
            </a:r>
            <a:r>
              <a:rPr lang="en-US" sz="1200" dirty="0"/>
              <a:t> “La </a:t>
            </a:r>
            <a:r>
              <a:rPr lang="en-US" sz="1200" dirty="0" err="1"/>
              <a:t>Famille</a:t>
            </a:r>
            <a:r>
              <a:rPr lang="en-US" sz="1200" dirty="0"/>
              <a:t>.” Norman </a:t>
            </a:r>
            <a:r>
              <a:rPr lang="en-US" sz="1200" dirty="0" err="1"/>
              <a:t>était</a:t>
            </a:r>
            <a:r>
              <a:rPr lang="en-US" sz="1200" dirty="0"/>
              <a:t> un de </a:t>
            </a:r>
            <a:r>
              <a:rPr lang="en-US" sz="1200" dirty="0" err="1"/>
              <a:t>leurs</a:t>
            </a:r>
            <a:r>
              <a:rPr lang="en-US" sz="1200" dirty="0"/>
              <a:t> patients. Après </a:t>
            </a:r>
            <a:r>
              <a:rPr lang="en-US" sz="1200" dirty="0" err="1"/>
              <a:t>avoir</a:t>
            </a:r>
            <a:r>
              <a:rPr lang="en-US" sz="1200" dirty="0"/>
              <a:t> </a:t>
            </a:r>
            <a:r>
              <a:rPr lang="en-US" sz="1200" dirty="0" err="1"/>
              <a:t>terminé</a:t>
            </a:r>
            <a:r>
              <a:rPr lang="en-US" sz="1200" dirty="0"/>
              <a:t> son </a:t>
            </a:r>
            <a:r>
              <a:rPr lang="en-US" sz="1200" dirty="0" err="1"/>
              <a:t>traitement</a:t>
            </a:r>
            <a:r>
              <a:rPr lang="en-US" sz="1200" dirty="0"/>
              <a:t>, </a:t>
            </a:r>
            <a:r>
              <a:rPr lang="en-US" sz="1200" dirty="0" err="1"/>
              <a:t>il</a:t>
            </a:r>
            <a:r>
              <a:rPr lang="en-US" sz="1200" dirty="0"/>
              <a:t> a </a:t>
            </a:r>
            <a:r>
              <a:rPr lang="en-US" sz="1200" dirty="0" err="1"/>
              <a:t>intégré</a:t>
            </a:r>
            <a:r>
              <a:rPr lang="en-US" sz="1200" dirty="0"/>
              <a:t> le </a:t>
            </a:r>
            <a:r>
              <a:rPr lang="en-US" sz="1200" dirty="0" err="1"/>
              <a:t>programme</a:t>
            </a:r>
            <a:r>
              <a:rPr lang="en-US" sz="1200" dirty="0"/>
              <a:t> de formation pour aides-</a:t>
            </a:r>
            <a:r>
              <a:rPr lang="en-US" sz="1200" dirty="0" err="1"/>
              <a:t>soignants</a:t>
            </a:r>
            <a:r>
              <a:rPr lang="en-US" sz="1200" dirty="0"/>
              <a:t> du Cam. Il a </a:t>
            </a:r>
            <a:r>
              <a:rPr lang="en-US" sz="1200" dirty="0" err="1"/>
              <a:t>obtenu</a:t>
            </a:r>
            <a:r>
              <a:rPr lang="en-US" sz="1200" dirty="0"/>
              <a:t> son </a:t>
            </a:r>
            <a:r>
              <a:rPr lang="en-US" sz="1200" dirty="0" err="1"/>
              <a:t>examen</a:t>
            </a:r>
            <a:r>
              <a:rPr lang="en-US" sz="1200" dirty="0"/>
              <a:t>. </a:t>
            </a:r>
            <a:r>
              <a:rPr lang="en-US" sz="1200" dirty="0" err="1"/>
              <a:t>Puis</a:t>
            </a:r>
            <a:r>
              <a:rPr lang="en-US" sz="1200" dirty="0"/>
              <a:t>, </a:t>
            </a:r>
            <a:r>
              <a:rPr lang="en-US" sz="1200" dirty="0" err="1"/>
              <a:t>il</a:t>
            </a:r>
            <a:r>
              <a:rPr lang="en-US" sz="1200" dirty="0"/>
              <a:t> a </a:t>
            </a:r>
            <a:r>
              <a:rPr lang="en-US" sz="1200" dirty="0" err="1"/>
              <a:t>voulu</a:t>
            </a:r>
            <a:r>
              <a:rPr lang="en-US" sz="1200" dirty="0"/>
              <a:t> </a:t>
            </a:r>
            <a:r>
              <a:rPr lang="en-US" sz="1200" dirty="0" err="1"/>
              <a:t>devenu</a:t>
            </a:r>
            <a:r>
              <a:rPr lang="en-US" sz="1200" dirty="0"/>
              <a:t> </a:t>
            </a:r>
            <a:r>
              <a:rPr lang="en-US" sz="1200" dirty="0" err="1"/>
              <a:t>infirmier</a:t>
            </a:r>
            <a:r>
              <a:rPr lang="en-US" sz="1200" dirty="0"/>
              <a:t> et </a:t>
            </a:r>
            <a:r>
              <a:rPr lang="en-US" sz="1200" dirty="0" err="1"/>
              <a:t>il</a:t>
            </a:r>
            <a:r>
              <a:rPr lang="en-US" sz="1200" dirty="0"/>
              <a:t> a </a:t>
            </a:r>
            <a:r>
              <a:rPr lang="en-US" sz="1200" dirty="0" err="1"/>
              <a:t>étudié</a:t>
            </a:r>
            <a:r>
              <a:rPr lang="en-US" sz="1200" dirty="0"/>
              <a:t> au </a:t>
            </a:r>
            <a:r>
              <a:rPr lang="en-US" sz="1200" dirty="0" err="1"/>
              <a:t>lycée</a:t>
            </a:r>
            <a:r>
              <a:rPr lang="en-US" sz="1200" dirty="0"/>
              <a:t> de Ventura (…) Norman </a:t>
            </a:r>
            <a:r>
              <a:rPr lang="en-US" sz="1200" dirty="0" err="1"/>
              <a:t>est</a:t>
            </a:r>
            <a:r>
              <a:rPr lang="en-US" sz="1200" dirty="0"/>
              <a:t> </a:t>
            </a:r>
            <a:r>
              <a:rPr lang="en-US" sz="1200" dirty="0" err="1"/>
              <a:t>devenu</a:t>
            </a:r>
            <a:r>
              <a:rPr lang="en-US" sz="1200" dirty="0"/>
              <a:t> le </a:t>
            </a:r>
            <a:r>
              <a:rPr lang="en-US" sz="1200" dirty="0" err="1"/>
              <a:t>directeur</a:t>
            </a:r>
            <a:r>
              <a:rPr lang="en-US" sz="1200" dirty="0"/>
              <a:t> de </a:t>
            </a:r>
            <a:r>
              <a:rPr lang="en-US" sz="1200" dirty="0" err="1"/>
              <a:t>l’aile</a:t>
            </a:r>
            <a:r>
              <a:rPr lang="en-US" sz="1200" dirty="0"/>
              <a:t> 31 au début des </a:t>
            </a:r>
            <a:r>
              <a:rPr lang="en-US" sz="1200" dirty="0" err="1"/>
              <a:t>années</a:t>
            </a:r>
            <a:r>
              <a:rPr lang="en-US" sz="1200" dirty="0"/>
              <a:t> 1980, </a:t>
            </a:r>
            <a:r>
              <a:rPr lang="en-US" sz="1200" dirty="0" err="1"/>
              <a:t>puis</a:t>
            </a:r>
            <a:r>
              <a:rPr lang="en-US" sz="1200" dirty="0"/>
              <a:t> </a:t>
            </a:r>
            <a:r>
              <a:rPr lang="en-US" sz="1200" dirty="0" err="1"/>
              <a:t>il</a:t>
            </a:r>
            <a:r>
              <a:rPr lang="en-US" sz="1200" dirty="0"/>
              <a:t> </a:t>
            </a:r>
            <a:r>
              <a:rPr lang="en-US" sz="1200" dirty="0" err="1"/>
              <a:t>est</a:t>
            </a:r>
            <a:r>
              <a:rPr lang="en-US" sz="1200" dirty="0"/>
              <a:t> </a:t>
            </a:r>
            <a:r>
              <a:rPr lang="en-US" sz="1200" dirty="0" err="1"/>
              <a:t>devenu</a:t>
            </a:r>
            <a:r>
              <a:rPr lang="en-US" sz="1200" dirty="0"/>
              <a:t> le </a:t>
            </a:r>
            <a:r>
              <a:rPr lang="en-US" sz="1200" dirty="0" err="1"/>
              <a:t>responsable</a:t>
            </a:r>
            <a:r>
              <a:rPr lang="en-US" sz="1200" dirty="0"/>
              <a:t> de </a:t>
            </a:r>
            <a:r>
              <a:rPr lang="en-US" sz="1200" dirty="0" err="1"/>
              <a:t>l’aile</a:t>
            </a:r>
            <a:r>
              <a:rPr lang="en-US" sz="1200" dirty="0"/>
              <a:t> </a:t>
            </a:r>
            <a:r>
              <a:rPr lang="en-US" sz="1200" dirty="0" err="1"/>
              <a:t>réservée</a:t>
            </a:r>
            <a:r>
              <a:rPr lang="en-US" sz="1200" dirty="0"/>
              <a:t> aux adolescents. Avec la </a:t>
            </a:r>
            <a:r>
              <a:rPr lang="en-US" sz="1200" dirty="0" err="1"/>
              <a:t>fermeture</a:t>
            </a:r>
            <a:r>
              <a:rPr lang="en-US" sz="1200" dirty="0"/>
              <a:t> du Cam, </a:t>
            </a:r>
            <a:r>
              <a:rPr lang="en-US" sz="1200" dirty="0" err="1"/>
              <a:t>il</a:t>
            </a:r>
            <a:r>
              <a:rPr lang="en-US" sz="1200" dirty="0"/>
              <a:t> </a:t>
            </a:r>
            <a:r>
              <a:rPr lang="en-US" sz="1200" dirty="0" err="1"/>
              <a:t>fut</a:t>
            </a:r>
            <a:r>
              <a:rPr lang="en-US" sz="1200" dirty="0"/>
              <a:t> </a:t>
            </a:r>
            <a:r>
              <a:rPr lang="en-US" sz="1200" dirty="0" err="1"/>
              <a:t>muté</a:t>
            </a:r>
            <a:r>
              <a:rPr lang="en-US" sz="1200" dirty="0"/>
              <a:t> à </a:t>
            </a:r>
            <a:r>
              <a:rPr lang="en-US" sz="1200" dirty="0" err="1"/>
              <a:t>l’Atascadero</a:t>
            </a:r>
            <a:r>
              <a:rPr lang="en-US" sz="1200" dirty="0"/>
              <a:t> Hospital </a:t>
            </a:r>
            <a:r>
              <a:rPr lang="en-US" sz="1200" dirty="0" err="1"/>
              <a:t>où</a:t>
            </a:r>
            <a:r>
              <a:rPr lang="en-US" sz="1200" dirty="0"/>
              <a:t> </a:t>
            </a:r>
            <a:r>
              <a:rPr lang="en-US" sz="1200" dirty="0" err="1"/>
              <a:t>il</a:t>
            </a:r>
            <a:r>
              <a:rPr lang="en-US" sz="1200" dirty="0"/>
              <a:t> </a:t>
            </a:r>
            <a:r>
              <a:rPr lang="en-US" sz="1200" dirty="0" err="1"/>
              <a:t>finit</a:t>
            </a:r>
            <a:r>
              <a:rPr lang="en-US" sz="1200" dirty="0"/>
              <a:t> </a:t>
            </a:r>
            <a:r>
              <a:rPr lang="en-US" sz="1200" dirty="0" err="1"/>
              <a:t>sa</a:t>
            </a:r>
            <a:r>
              <a:rPr lang="en-US" sz="1200" dirty="0"/>
              <a:t> </a:t>
            </a:r>
            <a:r>
              <a:rPr lang="en-US" sz="1200" dirty="0" err="1"/>
              <a:t>carrière</a:t>
            </a:r>
            <a:r>
              <a:rPr lang="en-US" sz="1200" dirty="0"/>
              <a:t> </a:t>
            </a:r>
            <a:r>
              <a:rPr lang="en-US" sz="1200" dirty="0" err="1"/>
              <a:t>comme</a:t>
            </a:r>
            <a:r>
              <a:rPr lang="en-US" sz="1200" dirty="0"/>
              <a:t> </a:t>
            </a:r>
            <a:r>
              <a:rPr lang="en-US" sz="1200" dirty="0" err="1"/>
              <a:t>directeur</a:t>
            </a:r>
            <a:r>
              <a:rPr lang="en-US" sz="1200" dirty="0"/>
              <a:t> de </a:t>
            </a:r>
            <a:r>
              <a:rPr lang="en-US" sz="1200" dirty="0" err="1"/>
              <a:t>Programme</a:t>
            </a:r>
            <a:r>
              <a:rPr lang="en-US" sz="1200" dirty="0"/>
              <a:t>. </a:t>
            </a:r>
          </a:p>
          <a:p>
            <a:endParaRPr lang="fr-FR" dirty="0"/>
          </a:p>
        </p:txBody>
      </p:sp>
      <p:sp>
        <p:nvSpPr>
          <p:cNvPr id="4" name="Espace réservé du numéro de diapositive 3"/>
          <p:cNvSpPr>
            <a:spLocks noGrp="1"/>
          </p:cNvSpPr>
          <p:nvPr>
            <p:ph type="sldNum" sz="quarter" idx="10"/>
          </p:nvPr>
        </p:nvSpPr>
        <p:spPr/>
        <p:txBody>
          <a:bodyPr/>
          <a:lstStyle/>
          <a:p>
            <a:fld id="{050BE3C2-D91C-4219-A4D0-AC504898CA4A}" type="slidenum">
              <a:rPr lang="fr-FR" smtClean="0"/>
              <a:t>30</a:t>
            </a:fld>
            <a:endParaRPr lang="fr-FR"/>
          </a:p>
        </p:txBody>
      </p:sp>
    </p:spTree>
    <p:extLst>
      <p:ext uri="{BB962C8B-B14F-4D97-AF65-F5344CB8AC3E}">
        <p14:creationId xmlns:p14="http://schemas.microsoft.com/office/powerpoint/2010/main" val="41905447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0BE3C2-D91C-4219-A4D0-AC504898CA4A}" type="slidenum">
              <a:rPr lang="fr-FR" smtClean="0"/>
              <a:t>31</a:t>
            </a:fld>
            <a:endParaRPr lang="fr-FR"/>
          </a:p>
        </p:txBody>
      </p:sp>
    </p:spTree>
    <p:extLst>
      <p:ext uri="{BB962C8B-B14F-4D97-AF65-F5344CB8AC3E}">
        <p14:creationId xmlns:p14="http://schemas.microsoft.com/office/powerpoint/2010/main" val="31794657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a:p>
            <a:pPr lvl="1"/>
            <a:r>
              <a:rPr lang="en-US" dirty="0"/>
              <a:t>“I don't know how much you know about Cal State Channel Islands, but it is a young campus (under 10 years old) and the classes are in the original buildings from the mental hospital, retrofitted of course. So there is always this tension between the history of the hospital and the development of the identity of a young university. I always thought Foucault would have loved working there. When I first started teaching there six years ago, the historical tension was more palpable. As time has advanced, the campus started to feel more like a college and less like a mental institute. I originally became interested in the subject because I noticed that the CSUCI administration made a concerted effort to diminish the history of the hospital, at times pretending as though the 80 or so years as CSH never happened. I found that fascinating and I still think it a shame that they don't embrace the past because CSH was very innovative.”</a:t>
            </a:r>
            <a:endParaRPr lang="fr-FR" dirty="0"/>
          </a:p>
          <a:p>
            <a:pPr lvl="1"/>
            <a:endParaRPr lang="fr-FR" dirty="0"/>
          </a:p>
          <a:p>
            <a:endParaRPr lang="fr-FR" dirty="0"/>
          </a:p>
        </p:txBody>
      </p:sp>
      <p:sp>
        <p:nvSpPr>
          <p:cNvPr id="4" name="Espace réservé du numéro de diapositive 3"/>
          <p:cNvSpPr>
            <a:spLocks noGrp="1"/>
          </p:cNvSpPr>
          <p:nvPr>
            <p:ph type="sldNum" sz="quarter" idx="10"/>
          </p:nvPr>
        </p:nvSpPr>
        <p:spPr/>
        <p:txBody>
          <a:bodyPr/>
          <a:lstStyle/>
          <a:p>
            <a:fld id="{050BE3C2-D91C-4219-A4D0-AC504898CA4A}" type="slidenum">
              <a:rPr lang="fr-FR" smtClean="0"/>
              <a:t>32</a:t>
            </a:fld>
            <a:endParaRPr lang="fr-FR"/>
          </a:p>
        </p:txBody>
      </p:sp>
    </p:spTree>
    <p:extLst>
      <p:ext uri="{BB962C8B-B14F-4D97-AF65-F5344CB8AC3E}">
        <p14:creationId xmlns:p14="http://schemas.microsoft.com/office/powerpoint/2010/main" val="31049601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0BE3C2-D91C-4219-A4D0-AC504898CA4A}" type="slidenum">
              <a:rPr lang="fr-FR" smtClean="0"/>
              <a:t>33</a:t>
            </a:fld>
            <a:endParaRPr lang="fr-FR"/>
          </a:p>
        </p:txBody>
      </p:sp>
    </p:spTree>
    <p:extLst>
      <p:ext uri="{BB962C8B-B14F-4D97-AF65-F5344CB8AC3E}">
        <p14:creationId xmlns:p14="http://schemas.microsoft.com/office/powerpoint/2010/main" val="14568852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0BE3C2-D91C-4219-A4D0-AC504898CA4A}" type="slidenum">
              <a:rPr lang="fr-FR" smtClean="0"/>
              <a:t>34</a:t>
            </a:fld>
            <a:endParaRPr lang="fr-FR"/>
          </a:p>
        </p:txBody>
      </p:sp>
    </p:spTree>
    <p:extLst>
      <p:ext uri="{BB962C8B-B14F-4D97-AF65-F5344CB8AC3E}">
        <p14:creationId xmlns:p14="http://schemas.microsoft.com/office/powerpoint/2010/main" val="25491602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err="1"/>
              <a:t>Camarillo</a:t>
            </a:r>
            <a:r>
              <a:rPr lang="fr-FR" dirty="0"/>
              <a:t> State </a:t>
            </a:r>
            <a:r>
              <a:rPr lang="fr-FR" dirty="0" err="1"/>
              <a:t>Hospital</a:t>
            </a:r>
            <a:r>
              <a:rPr lang="fr-FR" dirty="0"/>
              <a:t> continue de susciter fantasmes et polémiques. Lieu reste coloré d’une certaine violence ce qui explique films/série de science-fiction tournés sur ancien site.</a:t>
            </a:r>
          </a:p>
          <a:p>
            <a:endParaRPr lang="fr-FR" dirty="0"/>
          </a:p>
        </p:txBody>
      </p:sp>
      <p:sp>
        <p:nvSpPr>
          <p:cNvPr id="4" name="Espace réservé du numéro de diapositive 3"/>
          <p:cNvSpPr>
            <a:spLocks noGrp="1"/>
          </p:cNvSpPr>
          <p:nvPr>
            <p:ph type="sldNum" sz="quarter" idx="10"/>
          </p:nvPr>
        </p:nvSpPr>
        <p:spPr/>
        <p:txBody>
          <a:bodyPr/>
          <a:lstStyle/>
          <a:p>
            <a:fld id="{050BE3C2-D91C-4219-A4D0-AC504898CA4A}" type="slidenum">
              <a:rPr lang="fr-FR" smtClean="0"/>
              <a:t>35</a:t>
            </a:fld>
            <a:endParaRPr lang="fr-FR"/>
          </a:p>
        </p:txBody>
      </p:sp>
    </p:spTree>
    <p:extLst>
      <p:ext uri="{BB962C8B-B14F-4D97-AF65-F5344CB8AC3E}">
        <p14:creationId xmlns:p14="http://schemas.microsoft.com/office/powerpoint/2010/main" val="36725693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i="1" kern="1200" dirty="0" err="1">
                <a:solidFill>
                  <a:schemeClr val="tx1"/>
                </a:solidFill>
                <a:effectLst/>
                <a:latin typeface="+mn-lt"/>
                <a:ea typeface="+mn-ea"/>
                <a:cs typeface="+mn-cs"/>
              </a:rPr>
              <a:t>Ambrosia</a:t>
            </a:r>
            <a:r>
              <a:rPr lang="fr-FR" sz="1200" kern="1200" dirty="0">
                <a:solidFill>
                  <a:schemeClr val="tx1"/>
                </a:solidFill>
                <a:effectLst/>
                <a:latin typeface="+mn-lt"/>
                <a:ea typeface="+mn-ea"/>
                <a:cs typeface="+mn-cs"/>
              </a:rPr>
              <a:t>, a imaginé un récit dont le narrateur, déconcerté, troublé, effrayé puis résigné, évoque sa descente dans les tréfonds de la folie. La chanson s’intitule « </a:t>
            </a:r>
            <a:r>
              <a:rPr lang="fr-FR" sz="1200" kern="1200" dirty="0" err="1">
                <a:solidFill>
                  <a:schemeClr val="tx1"/>
                </a:solidFill>
                <a:effectLst/>
                <a:latin typeface="+mn-lt"/>
                <a:ea typeface="+mn-ea"/>
                <a:cs typeface="+mn-cs"/>
              </a:rPr>
              <a:t>Ready</a:t>
            </a:r>
            <a:r>
              <a:rPr lang="fr-FR" sz="1200" kern="1200" dirty="0">
                <a:solidFill>
                  <a:schemeClr val="tx1"/>
                </a:solidFill>
                <a:effectLst/>
                <a:latin typeface="+mn-lt"/>
                <a:ea typeface="+mn-ea"/>
                <a:cs typeface="+mn-cs"/>
              </a:rPr>
              <a:t> for </a:t>
            </a:r>
            <a:r>
              <a:rPr lang="fr-FR" sz="1200" kern="1200" dirty="0" err="1">
                <a:solidFill>
                  <a:schemeClr val="tx1"/>
                </a:solidFill>
                <a:effectLst/>
                <a:latin typeface="+mn-lt"/>
                <a:ea typeface="+mn-ea"/>
                <a:cs typeface="+mn-cs"/>
              </a:rPr>
              <a:t>Camarillo</a:t>
            </a:r>
            <a:r>
              <a:rPr lang="fr-FR" sz="1200" kern="1200" dirty="0">
                <a:solidFill>
                  <a:schemeClr val="tx1"/>
                </a:solidFill>
                <a:effectLst/>
                <a:latin typeface="+mn-lt"/>
                <a:ea typeface="+mn-ea"/>
                <a:cs typeface="+mn-cs"/>
              </a:rPr>
              <a:t> » et débute ainsi : « Je suis prêt, je vais me rendre à </a:t>
            </a:r>
            <a:r>
              <a:rPr lang="fr-FR" sz="1200" kern="1200" dirty="0" err="1">
                <a:solidFill>
                  <a:schemeClr val="tx1"/>
                </a:solidFill>
                <a:effectLst/>
                <a:latin typeface="+mn-lt"/>
                <a:ea typeface="+mn-ea"/>
                <a:cs typeface="+mn-cs"/>
              </a:rPr>
              <a:t>Camarillo</a:t>
            </a:r>
            <a:r>
              <a:rPr lang="fr-FR" sz="1200" kern="1200" dirty="0">
                <a:solidFill>
                  <a:schemeClr val="tx1"/>
                </a:solidFill>
                <a:effectLst/>
                <a:latin typeface="+mn-lt"/>
                <a:ea typeface="+mn-ea"/>
                <a:cs typeface="+mn-cs"/>
              </a:rPr>
              <a:t>. Ma tête s’affole. Je suis comme un bateau ivre qui aurait perdu son grand mât. Je suis désorienté. Mes pensées sont confuses. Mon problème : comment guérir l’esprit qui a été violé ? J’ai essayé de faire la différence entre les fantômes et la réalité. Mais qui peut me dire quel est mon nom, qui je suis réellement. » </a:t>
            </a:r>
            <a:endParaRPr lang="fr-FR" dirty="0"/>
          </a:p>
        </p:txBody>
      </p:sp>
      <p:sp>
        <p:nvSpPr>
          <p:cNvPr id="4" name="Espace réservé du numéro de diapositive 3"/>
          <p:cNvSpPr>
            <a:spLocks noGrp="1"/>
          </p:cNvSpPr>
          <p:nvPr>
            <p:ph type="sldNum" sz="quarter" idx="10"/>
          </p:nvPr>
        </p:nvSpPr>
        <p:spPr/>
        <p:txBody>
          <a:bodyPr/>
          <a:lstStyle/>
          <a:p>
            <a:fld id="{050BE3C2-D91C-4219-A4D0-AC504898CA4A}" type="slidenum">
              <a:rPr lang="fr-FR" smtClean="0"/>
              <a:t>36</a:t>
            </a:fld>
            <a:endParaRPr lang="fr-FR"/>
          </a:p>
        </p:txBody>
      </p:sp>
    </p:spTree>
    <p:extLst>
      <p:ext uri="{BB962C8B-B14F-4D97-AF65-F5344CB8AC3E}">
        <p14:creationId xmlns:p14="http://schemas.microsoft.com/office/powerpoint/2010/main" val="28901225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a:solidFill>
                  <a:schemeClr val="tx1"/>
                </a:solidFill>
                <a:effectLst/>
                <a:latin typeface="+mn-lt"/>
                <a:ea typeface="+mn-ea"/>
                <a:cs typeface="+mn-cs"/>
              </a:rPr>
              <a:t>Bob Taylor, journaliste à </a:t>
            </a:r>
            <a:r>
              <a:rPr lang="fr-FR" sz="1200" i="1" kern="1200" dirty="0">
                <a:solidFill>
                  <a:schemeClr val="tx1"/>
                </a:solidFill>
                <a:effectLst/>
                <a:latin typeface="+mn-lt"/>
                <a:ea typeface="+mn-ea"/>
                <a:cs typeface="+mn-cs"/>
              </a:rPr>
              <a:t>Slash Magazine</a:t>
            </a:r>
            <a:r>
              <a:rPr lang="fr-FR" sz="1200" kern="1200" dirty="0">
                <a:solidFill>
                  <a:schemeClr val="tx1"/>
                </a:solidFill>
                <a:effectLst/>
                <a:latin typeface="+mn-lt"/>
                <a:ea typeface="+mn-ea"/>
                <a:cs typeface="+mn-cs"/>
              </a:rPr>
              <a:t>, a rédigé la chronique pleine d'ironie du concert donné le 23 mars 1978 par </a:t>
            </a:r>
            <a:r>
              <a:rPr lang="fr-FR" sz="1200" i="1" kern="1200" dirty="0">
                <a:solidFill>
                  <a:schemeClr val="tx1"/>
                </a:solidFill>
                <a:effectLst/>
                <a:latin typeface="+mn-lt"/>
                <a:ea typeface="+mn-ea"/>
                <a:cs typeface="+mn-cs"/>
              </a:rPr>
              <a:t>The </a:t>
            </a:r>
            <a:r>
              <a:rPr lang="fr-FR" sz="1200" i="1" kern="1200" dirty="0" err="1">
                <a:solidFill>
                  <a:schemeClr val="tx1"/>
                </a:solidFill>
                <a:effectLst/>
                <a:latin typeface="+mn-lt"/>
                <a:ea typeface="+mn-ea"/>
                <a:cs typeface="+mn-cs"/>
              </a:rPr>
              <a:t>Screamers</a:t>
            </a:r>
            <a:r>
              <a:rPr lang="fr-FR" sz="1200" i="1"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au sein de l'hôpital. Le journaliste décrit un lien identitaire entre les membres du groupe et les patients : « Le point commun était de la musique anxiogène pour des esprits tourmentés par l’anxiété. Il existait une émulation naturelle malgré la solitude qui perçait derrière la barrière crée par la </a:t>
            </a:r>
            <a:r>
              <a:rPr lang="fr-FR" sz="1200" kern="1200" dirty="0" err="1">
                <a:solidFill>
                  <a:schemeClr val="tx1"/>
                </a:solidFill>
                <a:effectLst/>
                <a:latin typeface="+mn-lt"/>
                <a:ea typeface="+mn-ea"/>
                <a:cs typeface="+mn-cs"/>
              </a:rPr>
              <a:t>Thorazine</a:t>
            </a:r>
            <a:r>
              <a:rPr lang="fr-FR" sz="1200" kern="1200" dirty="0">
                <a:solidFill>
                  <a:schemeClr val="tx1"/>
                </a:solidFill>
                <a:effectLst/>
                <a:latin typeface="+mn-lt"/>
                <a:ea typeface="+mn-ea"/>
                <a:cs typeface="+mn-cs"/>
              </a:rPr>
              <a:t>. » Mais, si chaque groupe, pour des raisons différentes, peut se sentir victime d'une forme d'aliénation sociale, l'identification des uns aux autres tourne rapidement court quand les patients se trouvent confrontés à des situations typiques d'un concert rock. Ainsi, le journaliste décrit avec amusement comment certains malades, perplexes, se trouvaient dans l'incapacité de remplir les formulaires d'inscription au fan-club du groupe : « Les groupes de malades échangeaient des banalités avant de remplir les formulaires d’inscription au fan-club des </a:t>
            </a:r>
            <a:r>
              <a:rPr lang="fr-FR" sz="1200" i="1" kern="1200" dirty="0" err="1">
                <a:solidFill>
                  <a:schemeClr val="tx1"/>
                </a:solidFill>
                <a:effectLst/>
                <a:latin typeface="+mn-lt"/>
                <a:ea typeface="+mn-ea"/>
                <a:cs typeface="+mn-cs"/>
              </a:rPr>
              <a:t>Screamers</a:t>
            </a:r>
            <a:r>
              <a:rPr lang="fr-FR" sz="1200" kern="1200" dirty="0">
                <a:solidFill>
                  <a:schemeClr val="tx1"/>
                </a:solidFill>
                <a:effectLst/>
                <a:latin typeface="+mn-lt"/>
                <a:ea typeface="+mn-ea"/>
                <a:cs typeface="+mn-cs"/>
              </a:rPr>
              <a:t>. Des patients échangeaient des regards inquiets au moment de remplir les cases ‘pointure des chaussures’ et ‘ambitions dans la vie.’ Après avoir aidé plusieurs personnes, je me retrouvais avec un formulaire vierge au dos duquel on avait tracé quatre colonnes remplies chacune de chiffres allant de 1 à 99. » </a:t>
            </a:r>
            <a:endParaRPr lang="fr-FR" dirty="0"/>
          </a:p>
        </p:txBody>
      </p:sp>
      <p:sp>
        <p:nvSpPr>
          <p:cNvPr id="4" name="Espace réservé du numéro de diapositive 3"/>
          <p:cNvSpPr>
            <a:spLocks noGrp="1"/>
          </p:cNvSpPr>
          <p:nvPr>
            <p:ph type="sldNum" sz="quarter" idx="10"/>
          </p:nvPr>
        </p:nvSpPr>
        <p:spPr/>
        <p:txBody>
          <a:bodyPr/>
          <a:lstStyle/>
          <a:p>
            <a:fld id="{050BE3C2-D91C-4219-A4D0-AC504898CA4A}" type="slidenum">
              <a:rPr lang="fr-FR" smtClean="0"/>
              <a:t>37</a:t>
            </a:fld>
            <a:endParaRPr lang="fr-FR"/>
          </a:p>
        </p:txBody>
      </p:sp>
    </p:spTree>
    <p:extLst>
      <p:ext uri="{BB962C8B-B14F-4D97-AF65-F5344CB8AC3E}">
        <p14:creationId xmlns:p14="http://schemas.microsoft.com/office/powerpoint/2010/main" val="443120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a:solidFill>
                  <a:schemeClr val="tx1"/>
                </a:solidFill>
                <a:effectLst/>
                <a:latin typeface="+mn-lt"/>
                <a:ea typeface="+mn-ea"/>
                <a:cs typeface="+mn-cs"/>
              </a:rPr>
              <a:t>Le 17 septembre 1964, le magazine </a:t>
            </a:r>
            <a:r>
              <a:rPr lang="fr-FR" sz="1200" i="1" kern="1200" dirty="0">
                <a:solidFill>
                  <a:schemeClr val="tx1"/>
                </a:solidFill>
                <a:effectLst/>
                <a:latin typeface="+mn-lt"/>
                <a:ea typeface="+mn-ea"/>
                <a:cs typeface="+mn-cs"/>
              </a:rPr>
              <a:t>Jet</a:t>
            </a:r>
            <a:r>
              <a:rPr lang="fr-FR" sz="1200" kern="1200" dirty="0">
                <a:solidFill>
                  <a:schemeClr val="tx1"/>
                </a:solidFill>
                <a:effectLst/>
                <a:latin typeface="+mn-lt"/>
                <a:ea typeface="+mn-ea"/>
                <a:cs typeface="+mn-cs"/>
              </a:rPr>
              <a:t> se faisait l’écho des déboires sentimentaux qui l’avaient conduit au Camarillo Mental </a:t>
            </a:r>
            <a:r>
              <a:rPr lang="fr-FR" sz="1200" kern="1200" dirty="0" err="1">
                <a:solidFill>
                  <a:schemeClr val="tx1"/>
                </a:solidFill>
                <a:effectLst/>
                <a:latin typeface="+mn-lt"/>
                <a:ea typeface="+mn-ea"/>
                <a:cs typeface="+mn-cs"/>
              </a:rPr>
              <a:t>Hospital</a:t>
            </a:r>
            <a:r>
              <a:rPr lang="fr-FR" sz="1200" kern="1200" dirty="0">
                <a:solidFill>
                  <a:schemeClr val="tx1"/>
                </a:solidFill>
                <a:effectLst/>
                <a:latin typeface="+mn-lt"/>
                <a:ea typeface="+mn-ea"/>
                <a:cs typeface="+mn-cs"/>
              </a:rPr>
              <a:t>. Dorothy Stewart avait déposé plainte pour recouvrement de pension alimentaire non versée. </a:t>
            </a:r>
            <a:r>
              <a:rPr lang="fr-FR" sz="1200" kern="1200" dirty="0" err="1">
                <a:solidFill>
                  <a:schemeClr val="tx1"/>
                </a:solidFill>
                <a:effectLst/>
                <a:latin typeface="+mn-lt"/>
                <a:ea typeface="+mn-ea"/>
                <a:cs typeface="+mn-cs"/>
              </a:rPr>
              <a:t>Phineas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Newborn</a:t>
            </a:r>
            <a:r>
              <a:rPr lang="fr-FR" sz="1200" kern="1200" dirty="0">
                <a:solidFill>
                  <a:schemeClr val="tx1"/>
                </a:solidFill>
                <a:effectLst/>
                <a:latin typeface="+mn-lt"/>
                <a:ea typeface="+mn-ea"/>
                <a:cs typeface="+mn-cs"/>
              </a:rPr>
              <a:t> fut arrêté et l’on ordonna un examen psychiatrique. Thomas L. Gore et John R. Peters diagnostiquèrent une réaction schizophrénique indifférenciée. </a:t>
            </a:r>
            <a:r>
              <a:rPr lang="fr-FR" sz="1200" kern="1200" dirty="0" err="1">
                <a:solidFill>
                  <a:schemeClr val="tx1"/>
                </a:solidFill>
                <a:effectLst/>
                <a:latin typeface="+mn-lt"/>
                <a:ea typeface="+mn-ea"/>
                <a:cs typeface="+mn-cs"/>
              </a:rPr>
              <a:t>Phineas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Newborn</a:t>
            </a:r>
            <a:r>
              <a:rPr lang="fr-FR" sz="1200" kern="1200" dirty="0">
                <a:solidFill>
                  <a:schemeClr val="tx1"/>
                </a:solidFill>
                <a:effectLst/>
                <a:latin typeface="+mn-lt"/>
                <a:ea typeface="+mn-ea"/>
                <a:cs typeface="+mn-cs"/>
              </a:rPr>
              <a:t> va séjourner de manière intermittente au Camarillo Mental </a:t>
            </a:r>
            <a:r>
              <a:rPr lang="fr-FR" sz="1200" kern="1200" dirty="0" err="1">
                <a:solidFill>
                  <a:schemeClr val="tx1"/>
                </a:solidFill>
                <a:effectLst/>
                <a:latin typeface="+mn-lt"/>
                <a:ea typeface="+mn-ea"/>
                <a:cs typeface="+mn-cs"/>
              </a:rPr>
              <a:t>Hospital</a:t>
            </a:r>
            <a:r>
              <a:rPr lang="fr-FR" sz="1200" kern="1200" dirty="0">
                <a:solidFill>
                  <a:schemeClr val="tx1"/>
                </a:solidFill>
                <a:effectLst/>
                <a:latin typeface="+mn-lt"/>
                <a:ea typeface="+mn-ea"/>
                <a:cs typeface="+mn-cs"/>
              </a:rPr>
              <a:t> pendant toute la décennie des années 1960.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Leonard Feather, découvreur et chroniqueur de </a:t>
            </a:r>
            <a:r>
              <a:rPr lang="fr-FR" sz="1200" kern="1200" dirty="0" err="1">
                <a:solidFill>
                  <a:schemeClr val="tx1"/>
                </a:solidFill>
                <a:effectLst/>
                <a:latin typeface="+mn-lt"/>
                <a:ea typeface="+mn-ea"/>
                <a:cs typeface="+mn-cs"/>
              </a:rPr>
              <a:t>Phineas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Newborn</a:t>
            </a:r>
            <a:r>
              <a:rPr lang="fr-FR" sz="1200" kern="1200" dirty="0">
                <a:solidFill>
                  <a:schemeClr val="tx1"/>
                </a:solidFill>
                <a:effectLst/>
                <a:latin typeface="+mn-lt"/>
                <a:ea typeface="+mn-ea"/>
                <a:cs typeface="+mn-cs"/>
              </a:rPr>
              <a:t> écrira un article très élogieux saluant un des nombreux retours du fils prodigue sur scène: « Le nom de </a:t>
            </a:r>
            <a:r>
              <a:rPr lang="fr-FR" sz="1200" kern="1200" dirty="0" err="1">
                <a:solidFill>
                  <a:schemeClr val="tx1"/>
                </a:solidFill>
                <a:effectLst/>
                <a:latin typeface="+mn-lt"/>
                <a:ea typeface="+mn-ea"/>
                <a:cs typeface="+mn-cs"/>
              </a:rPr>
              <a:t>Phineas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Newborn</a:t>
            </a:r>
            <a:r>
              <a:rPr lang="fr-FR" sz="1200" kern="1200" dirty="0">
                <a:solidFill>
                  <a:schemeClr val="tx1"/>
                </a:solidFill>
                <a:effectLst/>
                <a:latin typeface="+mn-lt"/>
                <a:ea typeface="+mn-ea"/>
                <a:cs typeface="+mn-cs"/>
              </a:rPr>
              <a:t> est tenu en estime par d’autres pianistes de jazz comme Oscar Peterson et Count Basie. La maladie ayant mis un frein à sa carrière, il est resté une éminence grise, que l’on entendait occasionnellement sur </a:t>
            </a:r>
            <a:r>
              <a:rPr lang="fr-FR" sz="1200" kern="1200" dirty="0" err="1">
                <a:solidFill>
                  <a:schemeClr val="tx1"/>
                </a:solidFill>
                <a:effectLst/>
                <a:latin typeface="+mn-lt"/>
                <a:ea typeface="+mn-ea"/>
                <a:cs typeface="+mn-cs"/>
              </a:rPr>
              <a:t>Contemporary</a:t>
            </a:r>
            <a:r>
              <a:rPr lang="fr-FR" sz="1200" kern="1200" dirty="0">
                <a:solidFill>
                  <a:schemeClr val="tx1"/>
                </a:solidFill>
                <a:effectLst/>
                <a:latin typeface="+mn-lt"/>
                <a:ea typeface="+mn-ea"/>
                <a:cs typeface="+mn-cs"/>
              </a:rPr>
              <a:t> Records mais qui se produisait rarement sur scène (…) </a:t>
            </a:r>
            <a:r>
              <a:rPr lang="fr-FR" sz="1200" kern="1200" dirty="0" err="1">
                <a:solidFill>
                  <a:schemeClr val="tx1"/>
                </a:solidFill>
                <a:effectLst/>
                <a:latin typeface="+mn-lt"/>
                <a:ea typeface="+mn-ea"/>
                <a:cs typeface="+mn-cs"/>
              </a:rPr>
              <a:t>Newborn</a:t>
            </a:r>
            <a:r>
              <a:rPr lang="fr-FR" sz="1200" kern="1200" dirty="0">
                <a:solidFill>
                  <a:schemeClr val="tx1"/>
                </a:solidFill>
                <a:effectLst/>
                <a:latin typeface="+mn-lt"/>
                <a:ea typeface="+mn-ea"/>
                <a:cs typeface="+mn-cs"/>
              </a:rPr>
              <a:t> combine une technique sans pareil à une émotion sensationnelle. Il est en mesure de produire des envolées sonores spontanées que l’on n’avait plus entendues depuis la mort d’Art Tatum (…) Il fait partie de cette espèce rare de pianistes qui n’utilisent pas la section rythmique comme béquille (…) Ce soir, les pianistes quitteront l’</a:t>
            </a:r>
            <a:r>
              <a:rPr lang="fr-FR" sz="1200" kern="1200" dirty="0" err="1">
                <a:solidFill>
                  <a:schemeClr val="tx1"/>
                </a:solidFill>
                <a:effectLst/>
                <a:latin typeface="+mn-lt"/>
                <a:ea typeface="+mn-ea"/>
                <a:cs typeface="+mn-cs"/>
              </a:rPr>
              <a:t>Embers</a:t>
            </a:r>
            <a:r>
              <a:rPr lang="fr-FR" sz="1200" kern="1200" dirty="0">
                <a:solidFill>
                  <a:schemeClr val="tx1"/>
                </a:solidFill>
                <a:effectLst/>
                <a:latin typeface="+mn-lt"/>
                <a:ea typeface="+mn-ea"/>
                <a:cs typeface="+mn-cs"/>
              </a:rPr>
              <a:t>, bien embarrassés car persuadés qu’ils doivent se trouvent un nouvelle profession. »   </a:t>
            </a:r>
          </a:p>
          <a:p>
            <a:r>
              <a:rPr lang="en-US" sz="1200" kern="1200" dirty="0">
                <a:solidFill>
                  <a:schemeClr val="tx1"/>
                </a:solidFill>
                <a:effectLst/>
                <a:latin typeface="+mn-lt"/>
                <a:ea typeface="+mn-ea"/>
                <a:cs typeface="+mn-cs"/>
              </a:rPr>
              <a:t>« Pianist Phineas Newborn Hospitalized in California. » </a:t>
            </a:r>
            <a:r>
              <a:rPr lang="x-none" sz="1200" i="1" kern="1200" dirty="0">
                <a:solidFill>
                  <a:schemeClr val="tx1"/>
                </a:solidFill>
                <a:effectLst/>
                <a:latin typeface="+mn-lt"/>
                <a:ea typeface="+mn-ea"/>
                <a:cs typeface="+mn-cs"/>
              </a:rPr>
              <a:t>Jet Magazine</a:t>
            </a:r>
            <a:r>
              <a:rPr lang="x-none" sz="1200" kern="1200" dirty="0">
                <a:solidFill>
                  <a:schemeClr val="tx1"/>
                </a:solidFill>
                <a:effectLst/>
                <a:latin typeface="+mn-lt"/>
                <a:ea typeface="+mn-ea"/>
                <a:cs typeface="+mn-cs"/>
              </a:rPr>
              <a:t>, 17 septembre 1964. </a:t>
            </a:r>
            <a:endParaRPr lang="fr-F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Feather, Leonard. « Phineas Newborn at mall in Santa Monica. » </a:t>
            </a:r>
            <a:r>
              <a:rPr lang="en-US" sz="1200" i="1" kern="1200" dirty="0">
                <a:solidFill>
                  <a:schemeClr val="tx1"/>
                </a:solidFill>
                <a:effectLst/>
                <a:latin typeface="+mn-lt"/>
                <a:ea typeface="+mn-ea"/>
                <a:cs typeface="+mn-cs"/>
              </a:rPr>
              <a:t>Los Angeles Times</a:t>
            </a:r>
            <a:r>
              <a:rPr lang="en-US" sz="1200" kern="1200" dirty="0">
                <a:solidFill>
                  <a:schemeClr val="tx1"/>
                </a:solidFill>
                <a:effectLst/>
                <a:latin typeface="+mn-lt"/>
                <a:ea typeface="+mn-ea"/>
                <a:cs typeface="+mn-cs"/>
              </a:rPr>
              <a:t>, 18 </a:t>
            </a:r>
            <a:r>
              <a:rPr lang="en-US" sz="1200" kern="1200" dirty="0" err="1">
                <a:solidFill>
                  <a:schemeClr val="tx1"/>
                </a:solidFill>
                <a:effectLst/>
                <a:latin typeface="+mn-lt"/>
                <a:ea typeface="+mn-ea"/>
                <a:cs typeface="+mn-cs"/>
              </a:rPr>
              <a:t>janvier</a:t>
            </a:r>
            <a:r>
              <a:rPr lang="en-US" sz="1200" kern="1200" dirty="0">
                <a:solidFill>
                  <a:schemeClr val="tx1"/>
                </a:solidFill>
                <a:effectLst/>
                <a:latin typeface="+mn-lt"/>
                <a:ea typeface="+mn-ea"/>
                <a:cs typeface="+mn-cs"/>
              </a:rPr>
              <a:t> 1968. </a:t>
            </a:r>
            <a:endParaRPr lang="fr-FR"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err="1">
                <a:solidFill>
                  <a:schemeClr val="tx1"/>
                </a:solidFill>
                <a:effectLst/>
                <a:latin typeface="+mn-lt"/>
                <a:ea typeface="+mn-ea"/>
                <a:cs typeface="+mn-cs"/>
              </a:rPr>
              <a:t>Phineas</a:t>
            </a:r>
            <a:r>
              <a:rPr lang="fr-FR" sz="1200" kern="1200" dirty="0">
                <a:solidFill>
                  <a:schemeClr val="tx1"/>
                </a:solidFill>
                <a:effectLst/>
                <a:latin typeface="+mn-lt"/>
                <a:ea typeface="+mn-ea"/>
                <a:cs typeface="+mn-cs"/>
              </a:rPr>
              <a:t> a bien été interné au Camarillo Mental </a:t>
            </a:r>
            <a:r>
              <a:rPr lang="fr-FR" sz="1200" kern="1200" dirty="0" err="1">
                <a:solidFill>
                  <a:schemeClr val="tx1"/>
                </a:solidFill>
                <a:effectLst/>
                <a:latin typeface="+mn-lt"/>
                <a:ea typeface="+mn-ea"/>
                <a:cs typeface="+mn-cs"/>
              </a:rPr>
              <a:t>Hospital</a:t>
            </a:r>
            <a:r>
              <a:rPr lang="fr-FR" sz="1200" kern="1200" dirty="0">
                <a:solidFill>
                  <a:schemeClr val="tx1"/>
                </a:solidFill>
                <a:effectLst/>
                <a:latin typeface="+mn-lt"/>
                <a:ea typeface="+mn-ea"/>
                <a:cs typeface="+mn-cs"/>
              </a:rPr>
              <a:t>, la presse en fait état tout comme la biographie </a:t>
            </a:r>
            <a:r>
              <a:rPr lang="fr-FR" sz="1200" i="1" kern="1200" dirty="0">
                <a:solidFill>
                  <a:schemeClr val="tx1"/>
                </a:solidFill>
                <a:effectLst/>
                <a:latin typeface="+mn-lt"/>
                <a:ea typeface="+mn-ea"/>
                <a:cs typeface="+mn-cs"/>
              </a:rPr>
              <a:t>As quiet as </a:t>
            </a:r>
            <a:r>
              <a:rPr lang="fr-FR" sz="1200" i="1" kern="1200" dirty="0" err="1">
                <a:solidFill>
                  <a:schemeClr val="tx1"/>
                </a:solidFill>
                <a:effectLst/>
                <a:latin typeface="+mn-lt"/>
                <a:ea typeface="+mn-ea"/>
                <a:cs typeface="+mn-cs"/>
              </a:rPr>
              <a:t>it’s</a:t>
            </a:r>
            <a:r>
              <a:rPr lang="fr-FR" sz="1200" i="1" kern="1200" dirty="0">
                <a:solidFill>
                  <a:schemeClr val="tx1"/>
                </a:solidFill>
                <a:effectLst/>
                <a:latin typeface="+mn-lt"/>
                <a:ea typeface="+mn-ea"/>
                <a:cs typeface="+mn-cs"/>
              </a:rPr>
              <a:t> </a:t>
            </a:r>
            <a:r>
              <a:rPr lang="fr-FR" sz="1200" i="1" kern="1200" dirty="0" err="1">
                <a:solidFill>
                  <a:schemeClr val="tx1"/>
                </a:solidFill>
                <a:effectLst/>
                <a:latin typeface="+mn-lt"/>
                <a:ea typeface="+mn-ea"/>
                <a:cs typeface="+mn-cs"/>
              </a:rPr>
              <a:t>kept</a:t>
            </a:r>
            <a:r>
              <a:rPr lang="fr-FR" sz="1200" kern="1200" dirty="0">
                <a:solidFill>
                  <a:schemeClr val="tx1"/>
                </a:solidFill>
                <a:effectLst/>
                <a:latin typeface="+mn-lt"/>
                <a:ea typeface="+mn-ea"/>
                <a:cs typeface="+mn-cs"/>
              </a:rPr>
              <a:t> écrite par son frère, Calvin </a:t>
            </a:r>
            <a:r>
              <a:rPr lang="fr-FR" sz="1200" kern="1200" dirty="0" err="1">
                <a:solidFill>
                  <a:schemeClr val="tx1"/>
                </a:solidFill>
                <a:effectLst/>
                <a:latin typeface="+mn-lt"/>
                <a:ea typeface="+mn-ea"/>
                <a:cs typeface="+mn-cs"/>
              </a:rPr>
              <a:t>Newborn</a:t>
            </a:r>
            <a:r>
              <a:rPr lang="fr-FR" sz="1200" kern="1200" dirty="0">
                <a:solidFill>
                  <a:schemeClr val="tx1"/>
                </a:solidFill>
                <a:effectLst/>
                <a:latin typeface="+mn-lt"/>
                <a:ea typeface="+mn-ea"/>
                <a:cs typeface="+mn-cs"/>
              </a:rPr>
              <a:t>. Contactée, l’archiviste chargée de la collection dédiée au Camarillo Mental </a:t>
            </a:r>
            <a:r>
              <a:rPr lang="fr-FR" sz="1200" kern="1200" dirty="0" err="1">
                <a:solidFill>
                  <a:schemeClr val="tx1"/>
                </a:solidFill>
                <a:effectLst/>
                <a:latin typeface="+mn-lt"/>
                <a:ea typeface="+mn-ea"/>
                <a:cs typeface="+mn-cs"/>
              </a:rPr>
              <a:t>Hospital</a:t>
            </a:r>
            <a:r>
              <a:rPr lang="fr-FR" sz="1200" kern="1200" dirty="0">
                <a:solidFill>
                  <a:schemeClr val="tx1"/>
                </a:solidFill>
                <a:effectLst/>
                <a:latin typeface="+mn-lt"/>
                <a:ea typeface="+mn-ea"/>
                <a:cs typeface="+mn-cs"/>
              </a:rPr>
              <a:t>, m’a répondu que le nom de </a:t>
            </a:r>
            <a:r>
              <a:rPr lang="fr-FR" sz="1200" kern="1200" dirty="0" err="1">
                <a:solidFill>
                  <a:schemeClr val="tx1"/>
                </a:solidFill>
                <a:effectLst/>
                <a:latin typeface="+mn-lt"/>
                <a:ea typeface="+mn-ea"/>
                <a:cs typeface="+mn-cs"/>
              </a:rPr>
              <a:t>Phineas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Newborn</a:t>
            </a:r>
            <a:r>
              <a:rPr lang="fr-FR" sz="1200" kern="1200" dirty="0">
                <a:solidFill>
                  <a:schemeClr val="tx1"/>
                </a:solidFill>
                <a:effectLst/>
                <a:latin typeface="+mn-lt"/>
                <a:ea typeface="+mn-ea"/>
                <a:cs typeface="+mn-cs"/>
              </a:rPr>
              <a:t> ne figure dans aucun document de la collection. Avant mon courriel, elle ignorait même tout de son existence</a:t>
            </a:r>
            <a:r>
              <a:rPr lang="fr-FR" dirty="0">
                <a:effectLst/>
              </a:rPr>
              <a:t> </a:t>
            </a:r>
            <a:r>
              <a:rPr lang="en-US" sz="1200" kern="1200" dirty="0">
                <a:solidFill>
                  <a:schemeClr val="tx1"/>
                </a:solidFill>
                <a:effectLst/>
                <a:latin typeface="+mn-lt"/>
                <a:ea typeface="+mn-ea"/>
                <a:cs typeface="+mn-cs"/>
              </a:rPr>
              <a:t>Newborn, Calvin. « As quiet as it’s kept. » Phineas Newborn, Jr. Family Foundation, 1996.</a:t>
            </a:r>
            <a:endParaRPr lang="fr-FR"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050BE3C2-D91C-4219-A4D0-AC504898CA4A}" type="slidenum">
              <a:rPr lang="fr-FR" smtClean="0"/>
              <a:t>4</a:t>
            </a:fld>
            <a:endParaRPr lang="fr-FR"/>
          </a:p>
        </p:txBody>
      </p:sp>
    </p:spTree>
    <p:extLst>
      <p:ext uri="{BB962C8B-B14F-4D97-AF65-F5344CB8AC3E}">
        <p14:creationId xmlns:p14="http://schemas.microsoft.com/office/powerpoint/2010/main" val="1308190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50BE3C2-D91C-4219-A4D0-AC504898CA4A}" type="slidenum">
              <a:rPr lang="fr-FR" smtClean="0"/>
              <a:t>5</a:t>
            </a:fld>
            <a:endParaRPr lang="fr-FR"/>
          </a:p>
        </p:txBody>
      </p:sp>
    </p:spTree>
    <p:extLst>
      <p:ext uri="{BB962C8B-B14F-4D97-AF65-F5344CB8AC3E}">
        <p14:creationId xmlns:p14="http://schemas.microsoft.com/office/powerpoint/2010/main" val="3475207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50BE3C2-D91C-4219-A4D0-AC504898CA4A}" type="slidenum">
              <a:rPr lang="fr-FR" smtClean="0"/>
              <a:t>6</a:t>
            </a:fld>
            <a:endParaRPr lang="fr-FR"/>
          </a:p>
        </p:txBody>
      </p:sp>
    </p:spTree>
    <p:extLst>
      <p:ext uri="{BB962C8B-B14F-4D97-AF65-F5344CB8AC3E}">
        <p14:creationId xmlns:p14="http://schemas.microsoft.com/office/powerpoint/2010/main" val="2392007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0BE3C2-D91C-4219-A4D0-AC504898CA4A}" type="slidenum">
              <a:rPr lang="fr-FR" smtClean="0"/>
              <a:t>7</a:t>
            </a:fld>
            <a:endParaRPr lang="fr-FR"/>
          </a:p>
        </p:txBody>
      </p:sp>
    </p:spTree>
    <p:extLst>
      <p:ext uri="{BB962C8B-B14F-4D97-AF65-F5344CB8AC3E}">
        <p14:creationId xmlns:p14="http://schemas.microsoft.com/office/powerpoint/2010/main" val="2925195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0BE3C2-D91C-4219-A4D0-AC504898CA4A}" type="slidenum">
              <a:rPr lang="fr-FR" smtClean="0"/>
              <a:t>8</a:t>
            </a:fld>
            <a:endParaRPr lang="fr-FR"/>
          </a:p>
        </p:txBody>
      </p:sp>
    </p:spTree>
    <p:extLst>
      <p:ext uri="{BB962C8B-B14F-4D97-AF65-F5344CB8AC3E}">
        <p14:creationId xmlns:p14="http://schemas.microsoft.com/office/powerpoint/2010/main" val="2341756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a:solidFill>
                  <a:schemeClr val="tx1"/>
                </a:solidFill>
                <a:effectLst/>
                <a:latin typeface="+mn-lt"/>
                <a:ea typeface="+mn-ea"/>
                <a:cs typeface="+mn-cs"/>
              </a:rPr>
              <a:t>Si l’on s’en tient aux résultats de l’étude menée par James </a:t>
            </a:r>
            <a:r>
              <a:rPr lang="fr-FR" sz="1200" kern="1200" dirty="0" err="1">
                <a:solidFill>
                  <a:schemeClr val="tx1"/>
                </a:solidFill>
                <a:effectLst/>
                <a:latin typeface="+mn-lt"/>
                <a:ea typeface="+mn-ea"/>
                <a:cs typeface="+mn-cs"/>
              </a:rPr>
              <a:t>Conroy</a:t>
            </a:r>
            <a:r>
              <a:rPr lang="fr-FR" sz="1200" kern="1200" dirty="0">
                <a:solidFill>
                  <a:schemeClr val="tx1"/>
                </a:solidFill>
                <a:effectLst/>
                <a:latin typeface="+mn-lt"/>
                <a:ea typeface="+mn-ea"/>
                <a:cs typeface="+mn-cs"/>
              </a:rPr>
              <a:t>, le cadre de vie des patients transférés dans les résidences privées s’est amélioré. Cependant, les personnels hospitaliers, et notamment les membres de la </a:t>
            </a:r>
            <a:r>
              <a:rPr lang="fr-FR" sz="1200" i="1" kern="1200" dirty="0" err="1">
                <a:solidFill>
                  <a:schemeClr val="tx1"/>
                </a:solidFill>
                <a:effectLst/>
                <a:latin typeface="+mn-lt"/>
                <a:ea typeface="+mn-ea"/>
                <a:cs typeface="+mn-cs"/>
              </a:rPr>
              <a:t>California</a:t>
            </a:r>
            <a:r>
              <a:rPr lang="fr-FR" sz="1200" i="1" kern="1200" dirty="0">
                <a:solidFill>
                  <a:schemeClr val="tx1"/>
                </a:solidFill>
                <a:effectLst/>
                <a:latin typeface="+mn-lt"/>
                <a:ea typeface="+mn-ea"/>
                <a:cs typeface="+mn-cs"/>
              </a:rPr>
              <a:t> Association of </a:t>
            </a:r>
            <a:r>
              <a:rPr lang="fr-FR" sz="1200" i="1" kern="1200" dirty="0" err="1">
                <a:solidFill>
                  <a:schemeClr val="tx1"/>
                </a:solidFill>
                <a:effectLst/>
                <a:latin typeface="+mn-lt"/>
                <a:ea typeface="+mn-ea"/>
                <a:cs typeface="+mn-cs"/>
              </a:rPr>
              <a:t>Psychiatric</a:t>
            </a:r>
            <a:r>
              <a:rPr lang="fr-FR" sz="1200" i="1" kern="1200" dirty="0">
                <a:solidFill>
                  <a:schemeClr val="tx1"/>
                </a:solidFill>
                <a:effectLst/>
                <a:latin typeface="+mn-lt"/>
                <a:ea typeface="+mn-ea"/>
                <a:cs typeface="+mn-cs"/>
              </a:rPr>
              <a:t> </a:t>
            </a:r>
            <a:r>
              <a:rPr lang="fr-FR" sz="1200" i="1" kern="1200" dirty="0" err="1">
                <a:solidFill>
                  <a:schemeClr val="tx1"/>
                </a:solidFill>
                <a:effectLst/>
                <a:latin typeface="+mn-lt"/>
                <a:ea typeface="+mn-ea"/>
                <a:cs typeface="+mn-cs"/>
              </a:rPr>
              <a:t>Technicians</a:t>
            </a:r>
            <a:r>
              <a:rPr lang="fr-FR" sz="1200" kern="1200" dirty="0">
                <a:solidFill>
                  <a:schemeClr val="tx1"/>
                </a:solidFill>
                <a:effectLst/>
                <a:latin typeface="+mn-lt"/>
                <a:ea typeface="+mn-ea"/>
                <a:cs typeface="+mn-cs"/>
              </a:rPr>
              <a:t>, se sont emparés de la question du transfert des personnes atteintes de troubles du développement vers des structures privées. Ils dénoncèrent la mise au rebut de traitements qui étaient certes dispensés dans de vieux hôpitaux à l’apparence peu engageante mais néanmoins prodigués par des personnels qualifiés en mesure de protéger les patients. La </a:t>
            </a:r>
            <a:r>
              <a:rPr lang="fr-FR" sz="1200" i="1" kern="1200" dirty="0" err="1">
                <a:solidFill>
                  <a:schemeClr val="tx1"/>
                </a:solidFill>
                <a:effectLst/>
                <a:latin typeface="+mn-lt"/>
                <a:ea typeface="+mn-ea"/>
                <a:cs typeface="+mn-cs"/>
              </a:rPr>
              <a:t>California</a:t>
            </a:r>
            <a:r>
              <a:rPr lang="fr-FR" sz="1200" i="1" kern="1200" dirty="0">
                <a:solidFill>
                  <a:schemeClr val="tx1"/>
                </a:solidFill>
                <a:effectLst/>
                <a:latin typeface="+mn-lt"/>
                <a:ea typeface="+mn-ea"/>
                <a:cs typeface="+mn-cs"/>
              </a:rPr>
              <a:t> Association of </a:t>
            </a:r>
            <a:r>
              <a:rPr lang="fr-FR" sz="1200" i="1" kern="1200" dirty="0" err="1">
                <a:solidFill>
                  <a:schemeClr val="tx1"/>
                </a:solidFill>
                <a:effectLst/>
                <a:latin typeface="+mn-lt"/>
                <a:ea typeface="+mn-ea"/>
                <a:cs typeface="+mn-cs"/>
              </a:rPr>
              <a:t>Psychiatric</a:t>
            </a:r>
            <a:r>
              <a:rPr lang="fr-FR" sz="1200" i="1" kern="1200" dirty="0">
                <a:solidFill>
                  <a:schemeClr val="tx1"/>
                </a:solidFill>
                <a:effectLst/>
                <a:latin typeface="+mn-lt"/>
                <a:ea typeface="+mn-ea"/>
                <a:cs typeface="+mn-cs"/>
              </a:rPr>
              <a:t> </a:t>
            </a:r>
            <a:r>
              <a:rPr lang="fr-FR" sz="1200" i="1" kern="1200" dirty="0" err="1">
                <a:solidFill>
                  <a:schemeClr val="tx1"/>
                </a:solidFill>
                <a:effectLst/>
                <a:latin typeface="+mn-lt"/>
                <a:ea typeface="+mn-ea"/>
                <a:cs typeface="+mn-cs"/>
              </a:rPr>
              <a:t>Technicians</a:t>
            </a:r>
            <a:r>
              <a:rPr lang="fr-FR" sz="1200" kern="1200" dirty="0">
                <a:solidFill>
                  <a:schemeClr val="tx1"/>
                </a:solidFill>
                <a:effectLst/>
                <a:latin typeface="+mn-lt"/>
                <a:ea typeface="+mn-ea"/>
                <a:cs typeface="+mn-cs"/>
              </a:rPr>
              <a:t> et certaines associations de défense des handicapés ont produit différents documents qui attestent d’une recrudescence de morts parmi la population d’individus transférés.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Le neurologue William </a:t>
            </a:r>
            <a:r>
              <a:rPr lang="fr-FR" sz="1200" kern="1200" dirty="0" err="1">
                <a:solidFill>
                  <a:schemeClr val="tx1"/>
                </a:solidFill>
                <a:effectLst/>
                <a:latin typeface="+mn-lt"/>
                <a:ea typeface="+mn-ea"/>
                <a:cs typeface="+mn-cs"/>
              </a:rPr>
              <a:t>Cable</a:t>
            </a:r>
            <a:r>
              <a:rPr lang="fr-FR" sz="1200" kern="1200" dirty="0">
                <a:solidFill>
                  <a:schemeClr val="tx1"/>
                </a:solidFill>
                <a:effectLst/>
                <a:latin typeface="+mn-lt"/>
                <a:ea typeface="+mn-ea"/>
                <a:cs typeface="+mn-cs"/>
              </a:rPr>
              <a:t>, employé au </a:t>
            </a:r>
            <a:r>
              <a:rPr lang="fr-FR" sz="1200" kern="1200" dirty="0" err="1">
                <a:solidFill>
                  <a:schemeClr val="tx1"/>
                </a:solidFill>
                <a:effectLst/>
                <a:latin typeface="+mn-lt"/>
                <a:ea typeface="+mn-ea"/>
                <a:cs typeface="+mn-cs"/>
              </a:rPr>
              <a:t>Fairview</a:t>
            </a:r>
            <a:r>
              <a:rPr lang="fr-FR" sz="1200" kern="1200" dirty="0">
                <a:solidFill>
                  <a:schemeClr val="tx1"/>
                </a:solidFill>
                <a:effectLst/>
                <a:latin typeface="+mn-lt"/>
                <a:ea typeface="+mn-ea"/>
                <a:cs typeface="+mn-cs"/>
              </a:rPr>
              <a:t> </a:t>
            </a:r>
            <a:r>
              <a:rPr lang="fr-FR" sz="1200" i="1" kern="1200" dirty="0" err="1">
                <a:solidFill>
                  <a:schemeClr val="tx1"/>
                </a:solidFill>
                <a:effectLst/>
                <a:latin typeface="+mn-lt"/>
                <a:ea typeface="+mn-ea"/>
                <a:cs typeface="+mn-cs"/>
              </a:rPr>
              <a:t>Developmental</a:t>
            </a:r>
            <a:r>
              <a:rPr lang="fr-FR" sz="1200" i="1" kern="1200" dirty="0">
                <a:solidFill>
                  <a:schemeClr val="tx1"/>
                </a:solidFill>
                <a:effectLst/>
                <a:latin typeface="+mn-lt"/>
                <a:ea typeface="+mn-ea"/>
                <a:cs typeface="+mn-cs"/>
              </a:rPr>
              <a:t> Center</a:t>
            </a:r>
            <a:r>
              <a:rPr lang="fr-FR" sz="1200" kern="1200" dirty="0">
                <a:solidFill>
                  <a:schemeClr val="tx1"/>
                </a:solidFill>
                <a:effectLst/>
                <a:latin typeface="+mn-lt"/>
                <a:ea typeface="+mn-ea"/>
                <a:cs typeface="+mn-cs"/>
              </a:rPr>
              <a:t>,  intenta une action en justice : les médecins référents des patients transférés n’avaient pas été consultés. Les transferts avaient été réalisés de manière hâtive afin de réduire les dépenses occasionnées. Les patients n’avaient pas été consultés pour donner leur avis. Sous la tutelle de l’état, très handicapés, ils ne pouvaient défendre eux-mêmes leurs intérêts. Ils n’avaient aucun proche pour prendre la parole à leur place ou alors des parents très âgés. Selon Francis </a:t>
            </a:r>
            <a:r>
              <a:rPr lang="fr-FR" sz="1200" kern="1200" dirty="0" err="1">
                <a:solidFill>
                  <a:schemeClr val="tx1"/>
                </a:solidFill>
                <a:effectLst/>
                <a:latin typeface="+mn-lt"/>
                <a:ea typeface="+mn-ea"/>
                <a:cs typeface="+mn-cs"/>
              </a:rPr>
              <a:t>Hardiman</a:t>
            </a:r>
            <a:r>
              <a:rPr lang="fr-FR" sz="1200" kern="1200" dirty="0">
                <a:solidFill>
                  <a:schemeClr val="tx1"/>
                </a:solidFill>
                <a:effectLst/>
                <a:latin typeface="+mn-lt"/>
                <a:ea typeface="+mn-ea"/>
                <a:cs typeface="+mn-cs"/>
              </a:rPr>
              <a:t>, l’avocat de William </a:t>
            </a:r>
            <a:r>
              <a:rPr lang="fr-FR" sz="1200" kern="1200" dirty="0" err="1">
                <a:solidFill>
                  <a:schemeClr val="tx1"/>
                </a:solidFill>
                <a:effectLst/>
                <a:latin typeface="+mn-lt"/>
                <a:ea typeface="+mn-ea"/>
                <a:cs typeface="+mn-cs"/>
              </a:rPr>
              <a:t>Cable</a:t>
            </a:r>
            <a:r>
              <a:rPr lang="fr-FR" sz="1200" kern="1200" dirty="0">
                <a:solidFill>
                  <a:schemeClr val="tx1"/>
                </a:solidFill>
                <a:effectLst/>
                <a:latin typeface="+mn-lt"/>
                <a:ea typeface="+mn-ea"/>
                <a:cs typeface="+mn-cs"/>
              </a:rPr>
              <a:t>, la politique de l’état était « Débarrassez-vous en et ne regardez pas en arrière. » Plus le patient était handicapé, plus il était aisé de le transférer. </a:t>
            </a:r>
          </a:p>
          <a:p>
            <a:r>
              <a:rPr lang="fr-FR" sz="1200" kern="1200" dirty="0">
                <a:solidFill>
                  <a:schemeClr val="tx1"/>
                </a:solidFill>
                <a:effectLst/>
                <a:latin typeface="+mn-lt"/>
                <a:ea typeface="+mn-ea"/>
                <a:cs typeface="+mn-cs"/>
              </a:rPr>
              <a:t>Trois patients du Camarillo Mental </a:t>
            </a:r>
            <a:r>
              <a:rPr lang="fr-FR" sz="1200" kern="1200" dirty="0" err="1">
                <a:solidFill>
                  <a:schemeClr val="tx1"/>
                </a:solidFill>
                <a:effectLst/>
                <a:latin typeface="+mn-lt"/>
                <a:ea typeface="+mn-ea"/>
                <a:cs typeface="+mn-cs"/>
              </a:rPr>
              <a:t>Hospital</a:t>
            </a:r>
            <a:r>
              <a:rPr lang="fr-FR" sz="1200" kern="1200" dirty="0">
                <a:solidFill>
                  <a:schemeClr val="tx1"/>
                </a:solidFill>
                <a:effectLst/>
                <a:latin typeface="+mn-lt"/>
                <a:ea typeface="+mn-ea"/>
                <a:cs typeface="+mn-cs"/>
              </a:rPr>
              <a:t> furent victimes de fractures et un autre décéda suite à une erreur médicale : le personnel de la résidence s’était trompé de médicament.</a:t>
            </a:r>
            <a:r>
              <a:rPr lang="fr-FR" sz="1200" kern="1200" baseline="3000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  Pour donner du poids à ses arguments, le docteur </a:t>
            </a:r>
            <a:r>
              <a:rPr lang="fr-FR" sz="1200" kern="1200" dirty="0" err="1">
                <a:solidFill>
                  <a:schemeClr val="tx1"/>
                </a:solidFill>
                <a:effectLst/>
                <a:latin typeface="+mn-lt"/>
                <a:ea typeface="+mn-ea"/>
                <a:cs typeface="+mn-cs"/>
              </a:rPr>
              <a:t>Cable</a:t>
            </a:r>
            <a:r>
              <a:rPr lang="fr-FR" sz="1200" kern="1200" dirty="0">
                <a:solidFill>
                  <a:schemeClr val="tx1"/>
                </a:solidFill>
                <a:effectLst/>
                <a:latin typeface="+mn-lt"/>
                <a:ea typeface="+mn-ea"/>
                <a:cs typeface="+mn-cs"/>
              </a:rPr>
              <a:t> pouvait citer les recherches de David Strauss. Elles concluaient à un accroissement du taux de mortalité de 72 à 88% parmi les personnes atteintes de troubles du développement placées en résidences privées. </a:t>
            </a:r>
            <a:endParaRPr lang="fr-FR" dirty="0"/>
          </a:p>
        </p:txBody>
      </p:sp>
      <p:sp>
        <p:nvSpPr>
          <p:cNvPr id="4" name="Espace réservé du numéro de diapositive 3"/>
          <p:cNvSpPr>
            <a:spLocks noGrp="1"/>
          </p:cNvSpPr>
          <p:nvPr>
            <p:ph type="sldNum" sz="quarter" idx="10"/>
          </p:nvPr>
        </p:nvSpPr>
        <p:spPr/>
        <p:txBody>
          <a:bodyPr/>
          <a:lstStyle/>
          <a:p>
            <a:fld id="{050BE3C2-D91C-4219-A4D0-AC504898CA4A}" type="slidenum">
              <a:rPr lang="fr-FR" smtClean="0"/>
              <a:t>9</a:t>
            </a:fld>
            <a:endParaRPr lang="fr-FR"/>
          </a:p>
        </p:txBody>
      </p:sp>
    </p:spTree>
    <p:extLst>
      <p:ext uri="{BB962C8B-B14F-4D97-AF65-F5344CB8AC3E}">
        <p14:creationId xmlns:p14="http://schemas.microsoft.com/office/powerpoint/2010/main" val="1943133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9" name="Sous-titr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a:t>Modifiez le style des sous-titres du masque</a:t>
            </a:r>
            <a:endParaRPr kumimoji="0" lang="en-US"/>
          </a:p>
        </p:txBody>
      </p:sp>
      <p:sp>
        <p:nvSpPr>
          <p:cNvPr id="28" name="Titr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fr-FR"/>
              <a:t>Modifiez le style du titre</a:t>
            </a:r>
            <a:endParaRPr kumimoji="0" lang="en-US"/>
          </a:p>
        </p:txBody>
      </p:sp>
      <p:cxnSp>
        <p:nvCxnSpPr>
          <p:cNvPr id="8" name="Connecteur droit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Ellipse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Espace réservé de la date 14"/>
          <p:cNvSpPr>
            <a:spLocks noGrp="1"/>
          </p:cNvSpPr>
          <p:nvPr>
            <p:ph type="dt" sz="half" idx="10"/>
          </p:nvPr>
        </p:nvSpPr>
        <p:spPr/>
        <p:txBody>
          <a:bodyPr/>
          <a:lstStyle/>
          <a:p>
            <a:fld id="{94B26D77-4771-4677-BA9C-EC31EBF2DE83}" type="datetimeFigureOut">
              <a:rPr lang="fr-FR" smtClean="0"/>
              <a:t>18/08/2018</a:t>
            </a:fld>
            <a:endParaRPr lang="fr-FR"/>
          </a:p>
        </p:txBody>
      </p:sp>
      <p:sp>
        <p:nvSpPr>
          <p:cNvPr id="16" name="Espace réservé du numéro de diapositive 15"/>
          <p:cNvSpPr>
            <a:spLocks noGrp="1"/>
          </p:cNvSpPr>
          <p:nvPr>
            <p:ph type="sldNum" sz="quarter" idx="11"/>
          </p:nvPr>
        </p:nvSpPr>
        <p:spPr/>
        <p:txBody>
          <a:bodyPr/>
          <a:lstStyle/>
          <a:p>
            <a:fld id="{84B24F55-10B4-40AF-901F-3ECA740562D1}" type="slidenum">
              <a:rPr lang="fr-FR" smtClean="0"/>
              <a:t>‹N°›</a:t>
            </a:fld>
            <a:endParaRPr lang="fr-FR"/>
          </a:p>
        </p:txBody>
      </p:sp>
      <p:sp>
        <p:nvSpPr>
          <p:cNvPr id="17" name="Espace réservé du pied de page 16"/>
          <p:cNvSpPr>
            <a:spLocks noGrp="1"/>
          </p:cNvSpPr>
          <p:nvPr>
            <p:ph type="ftr" sz="quarter" idx="12"/>
          </p:nvPr>
        </p:nvSpPr>
        <p:spPr/>
        <p:txBody>
          <a:bodyPr/>
          <a:lstStyle/>
          <a:p>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94B26D77-4771-4677-BA9C-EC31EBF2DE83}" type="datetimeFigureOut">
              <a:rPr lang="fr-FR" smtClean="0"/>
              <a:t>18/08/2018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4B24F55-10B4-40AF-901F-3ECA740562D1}"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a:t>Modifiez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94B26D77-4771-4677-BA9C-EC31EBF2DE83}" type="datetimeFigureOut">
              <a:rPr lang="fr-FR" smtClean="0"/>
              <a:t>18/08/2018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4B24F55-10B4-40AF-901F-3ECA740562D1}"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9" name="Espace réservé du contenu 8"/>
          <p:cNvSpPr>
            <a:spLocks noGrp="1"/>
          </p:cNvSpPr>
          <p:nvPr>
            <p:ph idx="1"/>
          </p:nvPr>
        </p:nvSpPr>
        <p:spPr>
          <a:xfrm>
            <a:off x="457200" y="1524000"/>
            <a:ext cx="8229600" cy="4572000"/>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4" name="Espace réservé de la date 13"/>
          <p:cNvSpPr>
            <a:spLocks noGrp="1"/>
          </p:cNvSpPr>
          <p:nvPr>
            <p:ph type="dt" sz="half" idx="14"/>
          </p:nvPr>
        </p:nvSpPr>
        <p:spPr/>
        <p:txBody>
          <a:bodyPr/>
          <a:lstStyle/>
          <a:p>
            <a:fld id="{94B26D77-4771-4677-BA9C-EC31EBF2DE83}" type="datetimeFigureOut">
              <a:rPr lang="fr-FR" smtClean="0"/>
              <a:t>18/08/2018</a:t>
            </a:fld>
            <a:endParaRPr lang="fr-FR"/>
          </a:p>
        </p:txBody>
      </p:sp>
      <p:sp>
        <p:nvSpPr>
          <p:cNvPr id="15" name="Espace réservé du numéro de diapositive 14"/>
          <p:cNvSpPr>
            <a:spLocks noGrp="1"/>
          </p:cNvSpPr>
          <p:nvPr>
            <p:ph type="sldNum" sz="quarter" idx="15"/>
          </p:nvPr>
        </p:nvSpPr>
        <p:spPr/>
        <p:txBody>
          <a:bodyPr/>
          <a:lstStyle>
            <a:lvl1pPr algn="ctr">
              <a:defRPr/>
            </a:lvl1pPr>
          </a:lstStyle>
          <a:p>
            <a:fld id="{84B24F55-10B4-40AF-901F-3ECA740562D1}" type="slidenum">
              <a:rPr lang="fr-FR" smtClean="0"/>
              <a:t>‹N°›</a:t>
            </a:fld>
            <a:endParaRPr lang="fr-FR"/>
          </a:p>
        </p:txBody>
      </p:sp>
      <p:sp>
        <p:nvSpPr>
          <p:cNvPr id="16" name="Espace réservé du pied de page 15"/>
          <p:cNvSpPr>
            <a:spLocks noGrp="1"/>
          </p:cNvSpPr>
          <p:nvPr>
            <p:ph type="ftr" sz="quarter" idx="16"/>
          </p:nvPr>
        </p:nvSpPr>
        <p:spPr/>
        <p:txBody>
          <a:bodyPr/>
          <a:lstStyle/>
          <a:p>
            <a:endParaRPr lang="fr-FR"/>
          </a:p>
        </p:txBody>
      </p:sp>
      <p:sp>
        <p:nvSpPr>
          <p:cNvPr id="17" name="Titre 16"/>
          <p:cNvSpPr>
            <a:spLocks noGrp="1"/>
          </p:cNvSpPr>
          <p:nvPr>
            <p:ph type="title"/>
          </p:nvPr>
        </p:nvSpPr>
        <p:spPr/>
        <p:txBody>
          <a:bodyPr rtlCol="0" anchor="b" anchorCtr="0"/>
          <a:lstStyle/>
          <a:p>
            <a:r>
              <a:rPr kumimoji="0" lang="fr-FR"/>
              <a:t>Modifiez le style du titre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94B26D77-4771-4677-BA9C-EC31EBF2DE83}" type="datetimeFigureOut">
              <a:rPr lang="fr-FR" smtClean="0"/>
              <a:t>18/08/2018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4B24F55-10B4-40AF-901F-3ECA740562D1}" type="slidenum">
              <a:rPr lang="fr-FR" smtClean="0"/>
              <a:t>‹N°›</a:t>
            </a:fld>
            <a:endParaRPr lang="fr-FR"/>
          </a:p>
        </p:txBody>
      </p:sp>
      <p:sp>
        <p:nvSpPr>
          <p:cNvPr id="2" name="Titr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fr-FR"/>
              <a:t>Modifiez le style du titre</a:t>
            </a:r>
            <a:endParaRPr kumimoji="0" lang="en-US"/>
          </a:p>
        </p:txBody>
      </p:sp>
      <p:sp>
        <p:nvSpPr>
          <p:cNvPr id="3" name="Espace réservé du texte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a:t>Modifiez les styles du texte du masque</a:t>
            </a:r>
          </a:p>
        </p:txBody>
      </p:sp>
      <p:cxnSp>
        <p:nvCxnSpPr>
          <p:cNvPr id="7" name="Connecteur droit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fld id="{94B26D77-4771-4677-BA9C-EC31EBF2DE83}" type="datetimeFigureOut">
              <a:rPr lang="fr-FR" smtClean="0"/>
              <a:t>18/08/2018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4B24F55-10B4-40AF-901F-3ECA740562D1}" type="slidenum">
              <a:rPr lang="fr-FR" smtClean="0"/>
              <a:t>‹N°›</a:t>
            </a:fld>
            <a:endParaRPr lang="fr-FR"/>
          </a:p>
        </p:txBody>
      </p:sp>
      <p:sp>
        <p:nvSpPr>
          <p:cNvPr id="2" name="Titre 1"/>
          <p:cNvSpPr>
            <a:spLocks noGrp="1"/>
          </p:cNvSpPr>
          <p:nvPr>
            <p:ph type="title"/>
          </p:nvPr>
        </p:nvSpPr>
        <p:spPr/>
        <p:txBody>
          <a:bodyPr/>
          <a:lstStyle/>
          <a:p>
            <a:r>
              <a:rPr kumimoji="0" lang="fr-FR"/>
              <a:t>Modifiez le style du titre</a:t>
            </a:r>
            <a:endParaRPr kumimoji="0" lang="en-US"/>
          </a:p>
        </p:txBody>
      </p:sp>
      <p:sp>
        <p:nvSpPr>
          <p:cNvPr id="11" name="Espace réservé du contenu 10"/>
          <p:cNvSpPr>
            <a:spLocks noGrp="1"/>
          </p:cNvSpPr>
          <p:nvPr>
            <p:ph sz="half" idx="1"/>
          </p:nvPr>
        </p:nvSpPr>
        <p:spPr>
          <a:xfrm>
            <a:off x="457200" y="1524000"/>
            <a:ext cx="4059936" cy="4572000"/>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3" name="Espace réservé du contenu 12"/>
          <p:cNvSpPr>
            <a:spLocks noGrp="1"/>
          </p:cNvSpPr>
          <p:nvPr>
            <p:ph sz="half" idx="2"/>
          </p:nvPr>
        </p:nvSpPr>
        <p:spPr>
          <a:xfrm>
            <a:off x="4648200" y="1524000"/>
            <a:ext cx="4059936" cy="4572000"/>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9" name="Espace réservé du numéro de diapositive 8"/>
          <p:cNvSpPr>
            <a:spLocks noGrp="1"/>
          </p:cNvSpPr>
          <p:nvPr>
            <p:ph type="sldNum" sz="quarter" idx="12"/>
          </p:nvPr>
        </p:nvSpPr>
        <p:spPr/>
        <p:txBody>
          <a:bodyPr/>
          <a:lstStyle/>
          <a:p>
            <a:fld id="{84B24F55-10B4-40AF-901F-3ECA740562D1}" type="slidenum">
              <a:rPr lang="fr-FR" smtClean="0"/>
              <a:t>‹N°›</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7" name="Espace réservé de la date 6"/>
          <p:cNvSpPr>
            <a:spLocks noGrp="1"/>
          </p:cNvSpPr>
          <p:nvPr>
            <p:ph type="dt" sz="half" idx="10"/>
          </p:nvPr>
        </p:nvSpPr>
        <p:spPr/>
        <p:txBody>
          <a:bodyPr/>
          <a:lstStyle/>
          <a:p>
            <a:fld id="{94B26D77-4771-4677-BA9C-EC31EBF2DE83}" type="datetimeFigureOut">
              <a:rPr lang="fr-FR" smtClean="0"/>
              <a:t>18/08/2018</a:t>
            </a:fld>
            <a:endParaRPr lang="fr-FR"/>
          </a:p>
        </p:txBody>
      </p:sp>
      <p:sp>
        <p:nvSpPr>
          <p:cNvPr id="3" name="Espace réservé du texte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Modifiez les styles du texte du masque</a:t>
            </a:r>
          </a:p>
        </p:txBody>
      </p:sp>
      <p:sp>
        <p:nvSpPr>
          <p:cNvPr id="32" name="Espace réservé du contenu 31"/>
          <p:cNvSpPr>
            <a:spLocks noGrp="1"/>
          </p:cNvSpPr>
          <p:nvPr>
            <p:ph sz="half" idx="2"/>
          </p:nvPr>
        </p:nvSpPr>
        <p:spPr>
          <a:xfrm>
            <a:off x="457200" y="2201896"/>
            <a:ext cx="4038600" cy="3913632"/>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34" name="Espace réservé du contenu 33"/>
          <p:cNvSpPr>
            <a:spLocks noGrp="1"/>
          </p:cNvSpPr>
          <p:nvPr>
            <p:ph sz="quarter" idx="4"/>
          </p:nvPr>
        </p:nvSpPr>
        <p:spPr>
          <a:xfrm>
            <a:off x="4649788" y="2201896"/>
            <a:ext cx="4038600" cy="3913632"/>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2" name="Titre 1"/>
          <p:cNvSpPr>
            <a:spLocks noGrp="1"/>
          </p:cNvSpPr>
          <p:nvPr>
            <p:ph type="title"/>
          </p:nvPr>
        </p:nvSpPr>
        <p:spPr>
          <a:xfrm>
            <a:off x="457200" y="155448"/>
            <a:ext cx="8229600" cy="1143000"/>
          </a:xfrm>
        </p:spPr>
        <p:txBody>
          <a:bodyPr anchor="b" anchorCtr="0"/>
          <a:lstStyle>
            <a:lvl1pPr>
              <a:defRPr/>
            </a:lvl1pPr>
          </a:lstStyle>
          <a:p>
            <a:r>
              <a:rPr kumimoji="0" lang="fr-FR"/>
              <a:t>Modifiez le style du titre</a:t>
            </a:r>
            <a:endParaRPr kumimoji="0" lang="en-US"/>
          </a:p>
        </p:txBody>
      </p:sp>
      <p:sp>
        <p:nvSpPr>
          <p:cNvPr id="12" name="Espace réservé du texte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Modifiez les styles du texte du masque</a:t>
            </a:r>
          </a:p>
        </p:txBody>
      </p:sp>
      <p:cxnSp>
        <p:nvCxnSpPr>
          <p:cNvPr id="10" name="Connecteur droit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94B26D77-4771-4677-BA9C-EC31EBF2DE83}" type="datetimeFigureOut">
              <a:rPr lang="fr-FR" smtClean="0"/>
              <a:t>18/08/2018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4B24F55-10B4-40AF-901F-3ECA740562D1}" type="slidenum">
              <a:rPr lang="fr-FR" smtClean="0"/>
              <a:t>‹N°›</a:t>
            </a:fld>
            <a:endParaRPr lang="fr-FR"/>
          </a:p>
        </p:txBody>
      </p:sp>
      <p:sp>
        <p:nvSpPr>
          <p:cNvPr id="2" name="Titre 1"/>
          <p:cNvSpPr>
            <a:spLocks noGrp="1"/>
          </p:cNvSpPr>
          <p:nvPr>
            <p:ph type="title"/>
          </p:nvPr>
        </p:nvSpPr>
        <p:spPr/>
        <p:txBody>
          <a:bodyPr/>
          <a:lstStyle/>
          <a:p>
            <a:r>
              <a:rPr kumimoji="0" lang="fr-FR"/>
              <a:t>Modifiez le style du titre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4B26D77-4771-4677-BA9C-EC31EBF2DE83}" type="datetimeFigureOut">
              <a:rPr lang="fr-FR" smtClean="0"/>
              <a:t>18/08/2018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4B24F55-10B4-40AF-901F-3ECA740562D1}"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9" name="Espace réservé du contenu 28"/>
          <p:cNvSpPr>
            <a:spLocks noGrp="1"/>
          </p:cNvSpPr>
          <p:nvPr>
            <p:ph sz="quarter" idx="1"/>
          </p:nvPr>
        </p:nvSpPr>
        <p:spPr>
          <a:xfrm>
            <a:off x="457200" y="457200"/>
            <a:ext cx="6248400" cy="5715000"/>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3" name="Espace réservé du texte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fr-FR"/>
              <a:t>Modifiez les styles du texte du masque</a:t>
            </a:r>
          </a:p>
        </p:txBody>
      </p:sp>
      <p:sp>
        <p:nvSpPr>
          <p:cNvPr id="31" name="Titr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fr-FR"/>
              <a:t>Modifiez le style du titre</a:t>
            </a:r>
            <a:endParaRPr kumimoji="0" lang="en-US"/>
          </a:p>
        </p:txBody>
      </p:sp>
      <p:sp>
        <p:nvSpPr>
          <p:cNvPr id="8" name="Espace réservé de la date 7"/>
          <p:cNvSpPr>
            <a:spLocks noGrp="1"/>
          </p:cNvSpPr>
          <p:nvPr>
            <p:ph type="dt" sz="half" idx="14"/>
          </p:nvPr>
        </p:nvSpPr>
        <p:spPr/>
        <p:txBody>
          <a:bodyPr/>
          <a:lstStyle/>
          <a:p>
            <a:fld id="{94B26D77-4771-4677-BA9C-EC31EBF2DE83}" type="datetimeFigureOut">
              <a:rPr lang="fr-FR" smtClean="0"/>
              <a:t>18/08/2018</a:t>
            </a:fld>
            <a:endParaRPr lang="fr-FR"/>
          </a:p>
        </p:txBody>
      </p:sp>
      <p:sp>
        <p:nvSpPr>
          <p:cNvPr id="9" name="Espace réservé du numéro de diapositive 8"/>
          <p:cNvSpPr>
            <a:spLocks noGrp="1"/>
          </p:cNvSpPr>
          <p:nvPr>
            <p:ph type="sldNum" sz="quarter" idx="15"/>
          </p:nvPr>
        </p:nvSpPr>
        <p:spPr/>
        <p:txBody>
          <a:bodyPr/>
          <a:lstStyle/>
          <a:p>
            <a:fld id="{84B24F55-10B4-40AF-901F-3ECA740562D1}" type="slidenum">
              <a:rPr lang="fr-FR" smtClean="0"/>
              <a:t>‹N°›</a:t>
            </a:fld>
            <a:endParaRPr lang="fr-FR"/>
          </a:p>
        </p:txBody>
      </p:sp>
      <p:sp>
        <p:nvSpPr>
          <p:cNvPr id="10" name="Espace réservé du pied de page 9"/>
          <p:cNvSpPr>
            <a:spLocks noGrp="1"/>
          </p:cNvSpPr>
          <p:nvPr>
            <p:ph type="ftr" sz="quarter" idx="16"/>
          </p:nvPr>
        </p:nvSpPr>
        <p:spPr/>
        <p:txBody>
          <a:bodyPr/>
          <a:lstStyle/>
          <a:p>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fr-FR"/>
              <a:t>Modifiez le style du titre</a:t>
            </a:r>
            <a:endParaRPr kumimoji="0" lang="en-US"/>
          </a:p>
        </p:txBody>
      </p:sp>
      <p:sp>
        <p:nvSpPr>
          <p:cNvPr id="3" name="Espace réservé pour une image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fr-FR"/>
              <a:t>Cliquez sur l'icône pour ajouter une image</a:t>
            </a:r>
            <a:endParaRPr kumimoji="0" lang="en-US"/>
          </a:p>
        </p:txBody>
      </p:sp>
      <p:sp>
        <p:nvSpPr>
          <p:cNvPr id="4" name="Espace réservé du texte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fr-FR"/>
              <a:t>Modifiez les styles du texte du masque</a:t>
            </a:r>
          </a:p>
        </p:txBody>
      </p:sp>
      <p:sp>
        <p:nvSpPr>
          <p:cNvPr id="8" name="Espace réservé de la date 7"/>
          <p:cNvSpPr>
            <a:spLocks noGrp="1"/>
          </p:cNvSpPr>
          <p:nvPr>
            <p:ph type="dt" sz="half" idx="10"/>
          </p:nvPr>
        </p:nvSpPr>
        <p:spPr/>
        <p:txBody>
          <a:bodyPr/>
          <a:lstStyle/>
          <a:p>
            <a:fld id="{94B26D77-4771-4677-BA9C-EC31EBF2DE83}" type="datetimeFigureOut">
              <a:rPr lang="fr-FR" smtClean="0"/>
              <a:t>18/08/2018</a:t>
            </a:fld>
            <a:endParaRPr lang="fr-FR"/>
          </a:p>
        </p:txBody>
      </p:sp>
      <p:sp>
        <p:nvSpPr>
          <p:cNvPr id="9" name="Espace réservé du numéro de diapositive 8"/>
          <p:cNvSpPr>
            <a:spLocks noGrp="1"/>
          </p:cNvSpPr>
          <p:nvPr>
            <p:ph type="sldNum" sz="quarter" idx="11"/>
          </p:nvPr>
        </p:nvSpPr>
        <p:spPr/>
        <p:txBody>
          <a:bodyPr/>
          <a:lstStyle/>
          <a:p>
            <a:fld id="{84B24F55-10B4-40AF-901F-3ECA740562D1}" type="slidenum">
              <a:rPr lang="fr-FR" smtClean="0"/>
              <a:t>‹N°›</a:t>
            </a:fld>
            <a:endParaRPr lang="fr-FR"/>
          </a:p>
        </p:txBody>
      </p:sp>
      <p:sp>
        <p:nvSpPr>
          <p:cNvPr id="10" name="Espace réservé du pied de page 9"/>
          <p:cNvSpPr>
            <a:spLocks noGrp="1"/>
          </p:cNvSpPr>
          <p:nvPr>
            <p:ph type="ftr" sz="quarter" idx="12"/>
          </p:nvPr>
        </p:nvSpPr>
        <p:spPr/>
        <p:txBody>
          <a:bodyPr/>
          <a:lstStyle/>
          <a:p>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Espace réservé du texte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fr-FR"/>
              <a:t>Modifiez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24" name="Espace réservé de la date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94B26D77-4771-4677-BA9C-EC31EBF2DE83}" type="datetimeFigureOut">
              <a:rPr lang="fr-FR" smtClean="0"/>
              <a:t>18/08/2018</a:t>
            </a:fld>
            <a:endParaRPr lang="fr-FR"/>
          </a:p>
        </p:txBody>
      </p:sp>
      <p:sp>
        <p:nvSpPr>
          <p:cNvPr id="10" name="Espace réservé du pied de page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fr-FR"/>
          </a:p>
        </p:txBody>
      </p:sp>
      <p:sp>
        <p:nvSpPr>
          <p:cNvPr id="22" name="Espace réservé du numéro de diapositive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84B24F55-10B4-40AF-901F-3ECA740562D1}" type="slidenum">
              <a:rPr lang="fr-FR" smtClean="0"/>
              <a:t>‹N°›</a:t>
            </a:fld>
            <a:endParaRPr lang="fr-FR"/>
          </a:p>
        </p:txBody>
      </p:sp>
      <p:sp>
        <p:nvSpPr>
          <p:cNvPr id="5" name="Espace réservé du titre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fr-FR"/>
              <a:t>Modifiez le style du titre</a:t>
            </a:r>
            <a:endParaRPr kumimoji="0" lang="en-US"/>
          </a:p>
        </p:txBody>
      </p:sp>
    </p:spTree>
  </p:cSld>
  <p:clrMap bg1="dk1" tx1="lt1" bg2="dk2" tx2="lt2" accent1="accent1" accent2="accent2" accent3="accent3" accent4="accent4" accent5="accent5" accent6="accent6" hlink="hlink" folHlink="folHlink"/>
  <p:sldLayoutIdLst>
    <p:sldLayoutId id="2147484190" r:id="rId1"/>
    <p:sldLayoutId id="2147484191" r:id="rId2"/>
    <p:sldLayoutId id="2147484192" r:id="rId3"/>
    <p:sldLayoutId id="2147484193" r:id="rId4"/>
    <p:sldLayoutId id="2147484194" r:id="rId5"/>
    <p:sldLayoutId id="2147484195" r:id="rId6"/>
    <p:sldLayoutId id="2147484196" r:id="rId7"/>
    <p:sldLayoutId id="2147484197" r:id="rId8"/>
    <p:sldLayoutId id="2147484198" r:id="rId9"/>
    <p:sldLayoutId id="2147484199" r:id="rId10"/>
    <p:sldLayoutId id="2147484200"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hyperlink" Target="http://www.cshemployees.com/"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15.jpg"/></Relationships>
</file>

<file path=ppt/slides/_rels/slide32.xml.rels><?xml version="1.0" encoding="UTF-8" standalone="yes"?>
<Relationships xmlns="http://schemas.openxmlformats.org/package/2006/relationships"><Relationship Id="rId3" Type="http://schemas.openxmlformats.org/officeDocument/2006/relationships/hyperlink" Target="http://english.csuci.edu/program/IId.htm" TargetMode="External"/><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body" idx="1"/>
          </p:nvPr>
        </p:nvSpPr>
        <p:spPr/>
        <p:txBody>
          <a:bodyPr>
            <a:normAutofit fontScale="92500" lnSpcReduction="10000"/>
          </a:bodyPr>
          <a:lstStyle/>
          <a:p>
            <a:pPr algn="ctr"/>
            <a:r>
              <a:rPr lang="fr-FR" dirty="0"/>
              <a:t>Nausica Zaballos, 23 février 2011, </a:t>
            </a:r>
            <a:br>
              <a:rPr lang="fr-FR" dirty="0"/>
            </a:br>
            <a:r>
              <a:rPr lang="fr-FR" dirty="0"/>
              <a:t>séminaire de Richard </a:t>
            </a:r>
            <a:r>
              <a:rPr lang="fr-FR" dirty="0" err="1"/>
              <a:t>Rechtman</a:t>
            </a:r>
            <a:endParaRPr lang="fr-FR" dirty="0"/>
          </a:p>
          <a:p>
            <a:pPr algn="ctr"/>
            <a:r>
              <a:rPr lang="fr-FR" dirty="0"/>
              <a:t>« Produire des subjectivités, hiérarchiser des altérités »</a:t>
            </a:r>
          </a:p>
        </p:txBody>
      </p:sp>
      <p:pic>
        <p:nvPicPr>
          <p:cNvPr id="10" name="Image 9"/>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770070" y="260648"/>
            <a:ext cx="5439790" cy="3581196"/>
          </a:xfrm>
          <a:prstGeom prst="rect">
            <a:avLst/>
          </a:prstGeom>
          <a:ln>
            <a:noFill/>
          </a:ln>
          <a:effectLst>
            <a:softEdge rad="112500"/>
          </a:effectLst>
        </p:spPr>
      </p:pic>
      <p:sp>
        <p:nvSpPr>
          <p:cNvPr id="2" name="Titre 1"/>
          <p:cNvSpPr>
            <a:spLocks noGrp="1"/>
          </p:cNvSpPr>
          <p:nvPr>
            <p:ph type="title"/>
          </p:nvPr>
        </p:nvSpPr>
        <p:spPr/>
        <p:txBody>
          <a:bodyPr/>
          <a:lstStyle/>
          <a:p>
            <a:pPr algn="ctr"/>
            <a:r>
              <a:rPr lang="fr-FR" sz="3200" dirty="0"/>
              <a:t>Travail de mémoire : l’exemple du Camarillo Mental </a:t>
            </a:r>
            <a:r>
              <a:rPr lang="fr-FR" sz="3200" dirty="0" err="1"/>
              <a:t>Hospital</a:t>
            </a:r>
            <a:r>
              <a:rPr lang="fr-FR" sz="3200" dirty="0"/>
              <a:t> </a:t>
            </a:r>
            <a:r>
              <a:rPr lang="fr-FR" sz="2800" dirty="0"/>
              <a:t>(1936-1996)</a:t>
            </a:r>
          </a:p>
        </p:txBody>
      </p:sp>
    </p:spTree>
    <p:extLst>
      <p:ext uri="{BB962C8B-B14F-4D97-AF65-F5344CB8AC3E}">
        <p14:creationId xmlns:p14="http://schemas.microsoft.com/office/powerpoint/2010/main" val="28341687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a:bodyPr>
          <a:lstStyle/>
          <a:p>
            <a:r>
              <a:rPr lang="fr-FR" dirty="0"/>
              <a:t>L’hôpital disparaît mais la maltraitance continue…</a:t>
            </a:r>
          </a:p>
          <a:p>
            <a:r>
              <a:rPr lang="fr-FR" dirty="0"/>
              <a:t>Ne pouvant être transféré dans une structure privée, Donald Smith échoua dans un hôpital public réservé aux pervers sexuels. Lorsque Jim Best, correspondant pour </a:t>
            </a:r>
            <a:r>
              <a:rPr lang="fr-FR" i="1" dirty="0" err="1"/>
              <a:t>Outreach</a:t>
            </a:r>
            <a:r>
              <a:rPr lang="fr-FR" i="1" dirty="0"/>
              <a:t> magazine</a:t>
            </a:r>
            <a:r>
              <a:rPr lang="fr-FR" dirty="0"/>
              <a:t> et membre de la CAPT, se rendit au Patton State </a:t>
            </a:r>
            <a:r>
              <a:rPr lang="fr-FR" dirty="0" err="1"/>
              <a:t>Hospital</a:t>
            </a:r>
            <a:r>
              <a:rPr lang="fr-FR" dirty="0"/>
              <a:t>, il fut surpris d’y retrouver Donald, 19 ans et trois ans d’âge mental. Il serrait dans ses bras son ours en peluche : « Il n’est pas conscient de la controverse au sujet de son transfert. Il erre le long des couloirs à la recherche de crayons de couleur. Il est embarrassé, il s’est fait pipi dessus. Les prédateurs du système judiciaire l’entourent comme des requins. » </a:t>
            </a:r>
          </a:p>
        </p:txBody>
      </p:sp>
      <p:sp>
        <p:nvSpPr>
          <p:cNvPr id="3" name="Titre 2"/>
          <p:cNvSpPr>
            <a:spLocks noGrp="1"/>
          </p:cNvSpPr>
          <p:nvPr>
            <p:ph type="title"/>
          </p:nvPr>
        </p:nvSpPr>
        <p:spPr/>
        <p:txBody>
          <a:bodyPr>
            <a:normAutofit fontScale="90000"/>
          </a:bodyPr>
          <a:lstStyle/>
          <a:p>
            <a:r>
              <a:rPr lang="fr-FR" dirty="0"/>
              <a:t>Critique de la </a:t>
            </a:r>
            <a:r>
              <a:rPr lang="fr-FR" dirty="0" err="1"/>
              <a:t>désinstitutionnalisation</a:t>
            </a:r>
            <a:r>
              <a:rPr lang="fr-FR" dirty="0"/>
              <a:t>…</a:t>
            </a:r>
          </a:p>
        </p:txBody>
      </p:sp>
    </p:spTree>
    <p:extLst>
      <p:ext uri="{BB962C8B-B14F-4D97-AF65-F5344CB8AC3E}">
        <p14:creationId xmlns:p14="http://schemas.microsoft.com/office/powerpoint/2010/main" val="630610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a:t>La polémique causée par la fermeture de l’hôpital illustre qu’au-delà d’une mémoire factuelle ou historique du lieu existe une mémoire affective.</a:t>
            </a:r>
          </a:p>
          <a:p>
            <a:r>
              <a:rPr lang="fr-FR"/>
              <a:t>Celle-ci ne saurait être négligée si l’on veut comprendre les débats suscités par la désinstitutionnalisation psychiatrique.</a:t>
            </a:r>
            <a:endParaRPr lang="fr-FR" dirty="0"/>
          </a:p>
        </p:txBody>
      </p:sp>
      <p:sp>
        <p:nvSpPr>
          <p:cNvPr id="2" name="Titre 1"/>
          <p:cNvSpPr>
            <a:spLocks noGrp="1"/>
          </p:cNvSpPr>
          <p:nvPr>
            <p:ph type="title"/>
          </p:nvPr>
        </p:nvSpPr>
        <p:spPr/>
        <p:txBody>
          <a:bodyPr>
            <a:normAutofit fontScale="90000"/>
          </a:bodyPr>
          <a:lstStyle/>
          <a:p>
            <a:r>
              <a:rPr lang="fr-FR"/>
              <a:t>Mémoire du lieu, mémoire factuelle certes mais surtout mémoire affective</a:t>
            </a:r>
            <a:endParaRPr lang="fr-FR" dirty="0"/>
          </a:p>
        </p:txBody>
      </p:sp>
    </p:spTree>
    <p:extLst>
      <p:ext uri="{BB962C8B-B14F-4D97-AF65-F5344CB8AC3E}">
        <p14:creationId xmlns:p14="http://schemas.microsoft.com/office/powerpoint/2010/main" val="3065119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dirty="0"/>
              <a:t>Avec la fermeture du </a:t>
            </a:r>
            <a:r>
              <a:rPr lang="fr-FR" dirty="0" err="1"/>
              <a:t>Camarillo</a:t>
            </a:r>
            <a:r>
              <a:rPr lang="fr-FR" dirty="0"/>
              <a:t> Mental </a:t>
            </a:r>
            <a:r>
              <a:rPr lang="fr-FR" dirty="0" err="1"/>
              <a:t>Hospital</a:t>
            </a:r>
            <a:r>
              <a:rPr lang="fr-FR" dirty="0"/>
              <a:t> et sa transformation en université disparaît un marqueur identitaire fort. L’hôpital fait partie du paysage et de l’histoire de Los Angeles.</a:t>
            </a:r>
          </a:p>
          <a:p>
            <a:r>
              <a:rPr lang="fr-FR" dirty="0"/>
              <a:t>Disparaît également la notion de lieu fermé, d’une ville dans la ville, dans lequel un savoir expérientiel se forme, se transmet et se communique.</a:t>
            </a:r>
          </a:p>
          <a:p>
            <a:r>
              <a:rPr lang="fr-FR" dirty="0"/>
              <a:t>Lieu tourné vers l’extérieur (programme de </a:t>
            </a:r>
            <a:r>
              <a:rPr lang="fr-FR" dirty="0" err="1"/>
              <a:t>Goertzel</a:t>
            </a:r>
            <a:r>
              <a:rPr lang="fr-FR" dirty="0"/>
              <a:t>, bénévoles, Christmas stars…) mais avec identité forte.</a:t>
            </a:r>
          </a:p>
        </p:txBody>
      </p:sp>
      <p:sp>
        <p:nvSpPr>
          <p:cNvPr id="8" name="Titre 7"/>
          <p:cNvSpPr>
            <a:spLocks noGrp="1"/>
          </p:cNvSpPr>
          <p:nvPr>
            <p:ph type="title"/>
          </p:nvPr>
        </p:nvSpPr>
        <p:spPr/>
        <p:txBody>
          <a:bodyPr/>
          <a:lstStyle/>
          <a:p>
            <a:endParaRPr lang="fr-FR"/>
          </a:p>
        </p:txBody>
      </p:sp>
    </p:spTree>
    <p:extLst>
      <p:ext uri="{BB962C8B-B14F-4D97-AF65-F5344CB8AC3E}">
        <p14:creationId xmlns:p14="http://schemas.microsoft.com/office/powerpoint/2010/main" val="1547451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lnSpcReduction="10000"/>
          </a:bodyPr>
          <a:lstStyle/>
          <a:p>
            <a:r>
              <a:rPr lang="fr-FR" dirty="0"/>
              <a:t>Gary Thompson : « Fermer </a:t>
            </a:r>
            <a:r>
              <a:rPr lang="fr-FR" dirty="0" err="1"/>
              <a:t>Camarillo</a:t>
            </a:r>
            <a:r>
              <a:rPr lang="fr-FR" dirty="0"/>
              <a:t> est une mauvaise chose pour nos patients. Les soins délivrés ici sont excellents. Cela aurait dû avoir une influence sur la décision finale (…) Je suis en colère. Cela affecte toutes les dimensions de ma vie. J’aime cet endroit, j’aime mon église et mon implication dans la vie de cette communauté résidentielle. (…) Des mariages ont volé en éclat à cause de la fermeture de l’hôpital. En plus, envoyer les enfants au </a:t>
            </a:r>
            <a:r>
              <a:rPr lang="fr-FR" dirty="0" err="1"/>
              <a:t>Metropolitan</a:t>
            </a:r>
            <a:r>
              <a:rPr lang="fr-FR" dirty="0"/>
              <a:t>, ce n’est pas bien. Ce n’est pas l’endroit le plus sain pour eux. » </a:t>
            </a:r>
          </a:p>
          <a:p>
            <a:r>
              <a:rPr lang="en-US" sz="1700" dirty="0"/>
              <a:t>Salter, Jay. </a:t>
            </a:r>
            <a:r>
              <a:rPr lang="en-GB" sz="1700" dirty="0"/>
              <a:t>CAPT Outreach magazine. « Closure comes to Camarillo. A time of tears, fears and farewells. » Mai 1997.</a:t>
            </a:r>
            <a:endParaRPr lang="fr-FR" sz="1700" dirty="0"/>
          </a:p>
          <a:p>
            <a:endParaRPr lang="fr-FR" sz="1700" dirty="0"/>
          </a:p>
        </p:txBody>
      </p:sp>
      <p:sp>
        <p:nvSpPr>
          <p:cNvPr id="6" name="Titre 5"/>
          <p:cNvSpPr>
            <a:spLocks noGrp="1"/>
          </p:cNvSpPr>
          <p:nvPr>
            <p:ph type="title"/>
          </p:nvPr>
        </p:nvSpPr>
        <p:spPr/>
        <p:txBody>
          <a:bodyPr/>
          <a:lstStyle/>
          <a:p>
            <a:endParaRPr lang="fr-FR"/>
          </a:p>
        </p:txBody>
      </p:sp>
    </p:spTree>
    <p:extLst>
      <p:ext uri="{BB962C8B-B14F-4D97-AF65-F5344CB8AC3E}">
        <p14:creationId xmlns:p14="http://schemas.microsoft.com/office/powerpoint/2010/main" val="2728756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77500" lnSpcReduction="20000"/>
          </a:bodyPr>
          <a:lstStyle/>
          <a:p>
            <a:pPr lvl="0"/>
            <a:r>
              <a:rPr lang="fr-FR" dirty="0"/>
              <a:t>Malgré la rupture dedans-dehors, instauration d’activités (presque des rituels) qui permettent de reproduire à l’intérieur du lieu de soin un quotidien agencé selon une division temporelle propre à des non-malades.</a:t>
            </a:r>
          </a:p>
          <a:p>
            <a:pPr lvl="0"/>
            <a:endParaRPr lang="fr-FR" dirty="0"/>
          </a:p>
          <a:p>
            <a:pPr lvl="1"/>
            <a:r>
              <a:rPr lang="fr-FR" dirty="0"/>
              <a:t>Lynne Stewart, internée à 22 ans au </a:t>
            </a:r>
            <a:r>
              <a:rPr lang="fr-FR" dirty="0" err="1"/>
              <a:t>Camarillo</a:t>
            </a:r>
            <a:r>
              <a:rPr lang="fr-FR" dirty="0"/>
              <a:t> Mental </a:t>
            </a:r>
            <a:r>
              <a:rPr lang="fr-FR" dirty="0" err="1"/>
              <a:t>Hospital</a:t>
            </a:r>
            <a:r>
              <a:rPr lang="fr-FR" dirty="0"/>
              <a:t> de l’hiver 1966 au printemps 1967, se remémore sa journée type dans un recueil de poèmes et de courts textes autobiographiques. Chaque vendredi, elle sortait la poubelle de 9h30 à 9h45 ; de 10h à 10h20, elle balayait le dortoir puis de 16h20 à 16h45, elle gardait une patiente dénommée Lilly </a:t>
            </a:r>
            <a:r>
              <a:rPr lang="fr-FR" dirty="0" err="1"/>
              <a:t>Nava</a:t>
            </a:r>
            <a:r>
              <a:rPr lang="fr-FR" dirty="0"/>
              <a:t>. Dans la soirée, après avoir nettoyé les salles d’eau, elle veillait sur Francis </a:t>
            </a:r>
            <a:r>
              <a:rPr lang="fr-FR" dirty="0" err="1"/>
              <a:t>Elbinger</a:t>
            </a:r>
            <a:r>
              <a:rPr lang="fr-FR" dirty="0"/>
              <a:t>, un autre pensionnaire.</a:t>
            </a:r>
          </a:p>
          <a:p>
            <a:pPr lvl="1"/>
            <a:endParaRPr lang="fr-FR" dirty="0"/>
          </a:p>
          <a:p>
            <a:pPr lvl="1"/>
            <a:r>
              <a:rPr lang="fr-FR" dirty="0"/>
              <a:t>Wilma Wilson : fait enfiler camisoles, nettoie couloir, laverie…</a:t>
            </a:r>
          </a:p>
          <a:p>
            <a:pPr lvl="1"/>
            <a:endParaRPr lang="fr-FR" dirty="0"/>
          </a:p>
          <a:p>
            <a:r>
              <a:rPr lang="en-US" sz="1800" dirty="0"/>
              <a:t>Stewart, Lynne. « A Sample of my duties. » in Camarillo State Hospital : Snapshot of an Era. </a:t>
            </a:r>
            <a:r>
              <a:rPr lang="en-US" sz="1800" dirty="0" err="1"/>
              <a:t>Lullu</a:t>
            </a:r>
            <a:r>
              <a:rPr lang="en-US" sz="1800" dirty="0"/>
              <a:t> : 2007, pages 31-32.</a:t>
            </a:r>
            <a:endParaRPr lang="fr-FR" sz="1800" dirty="0"/>
          </a:p>
          <a:p>
            <a:pPr lvl="0"/>
            <a:endParaRPr lang="fr-FR" sz="1800" dirty="0"/>
          </a:p>
          <a:p>
            <a:pPr lvl="0"/>
            <a:endParaRPr lang="fr-FR" sz="1800" dirty="0"/>
          </a:p>
          <a:p>
            <a:endParaRPr lang="fr-FR" dirty="0"/>
          </a:p>
        </p:txBody>
      </p:sp>
      <p:sp>
        <p:nvSpPr>
          <p:cNvPr id="2" name="Titre 1"/>
          <p:cNvSpPr>
            <a:spLocks noGrp="1"/>
          </p:cNvSpPr>
          <p:nvPr>
            <p:ph type="title"/>
          </p:nvPr>
        </p:nvSpPr>
        <p:spPr/>
        <p:txBody>
          <a:bodyPr/>
          <a:lstStyle/>
          <a:p>
            <a:r>
              <a:rPr lang="fr-FR"/>
              <a:t>Une mémoire du quotidien.</a:t>
            </a:r>
            <a:endParaRPr lang="fr-FR" dirty="0"/>
          </a:p>
        </p:txBody>
      </p:sp>
    </p:spTree>
    <p:extLst>
      <p:ext uri="{BB962C8B-B14F-4D97-AF65-F5344CB8AC3E}">
        <p14:creationId xmlns:p14="http://schemas.microsoft.com/office/powerpoint/2010/main" val="2730871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55000" lnSpcReduction="20000"/>
          </a:bodyPr>
          <a:lstStyle/>
          <a:p>
            <a:r>
              <a:rPr lang="fr-FR" sz="2900" dirty="0"/>
              <a:t>Irruption d’événements violents qui viennent colorer les interactions humaines et finissent par devenir non plus symptomatiques mais intrinsèques à l’expérience de l’hospitalisation psychiatrique. </a:t>
            </a:r>
          </a:p>
          <a:p>
            <a:endParaRPr lang="fr-FR" dirty="0"/>
          </a:p>
          <a:p>
            <a:r>
              <a:rPr lang="fr-FR" sz="2900" i="1" dirty="0"/>
              <a:t>« L’enfant sourit avec une fierté folle. La femme en uniforme était assise sur son torse et trois autres employés immobilisaient ses membres. Un cinquième s’approcha avec une seringue (…) Je fermai les yeux, prête à m’endormir, un sourire de défi insensé sur mes lèvres…et les autres continuèrent à errer dans le couloir. »</a:t>
            </a:r>
          </a:p>
          <a:p>
            <a:endParaRPr lang="fr-FR" dirty="0"/>
          </a:p>
          <a:p>
            <a:r>
              <a:rPr lang="fr-FR" sz="3300" dirty="0"/>
              <a:t>Désincarnation de la violence : celle-ci est sans visage. Violence partout, latente, peut s’exercer sans raison. Elle suscite la crainte, une peur rampante.</a:t>
            </a:r>
          </a:p>
          <a:p>
            <a:endParaRPr lang="fr-FR" sz="3300" dirty="0"/>
          </a:p>
          <a:p>
            <a:r>
              <a:rPr lang="fr-FR" sz="3300" dirty="0"/>
              <a:t>Problème : l’absence de faits datés et circonstanciés caractérise une grande partie des récits d’ex-patients.</a:t>
            </a:r>
          </a:p>
          <a:p>
            <a:r>
              <a:rPr lang="fr-FR" sz="3300" dirty="0"/>
              <a:t>Violence non objectivée / référents symboliques se mettent en place pour attester de l’existence des objets ou épisodes décrits.</a:t>
            </a:r>
          </a:p>
          <a:p>
            <a:endParaRPr lang="fr-FR" dirty="0"/>
          </a:p>
          <a:p>
            <a:r>
              <a:rPr lang="fr-FR" sz="1800" i="1" dirty="0"/>
              <a:t> Stewart, Lynne. « As </a:t>
            </a:r>
            <a:r>
              <a:rPr lang="fr-FR" sz="1800" i="1" dirty="0" err="1"/>
              <a:t>they</a:t>
            </a:r>
            <a:r>
              <a:rPr lang="fr-FR" sz="1800" i="1" dirty="0"/>
              <a:t> </a:t>
            </a:r>
            <a:r>
              <a:rPr lang="fr-FR" sz="1800" i="1" dirty="0" err="1"/>
              <a:t>stalked</a:t>
            </a:r>
            <a:r>
              <a:rPr lang="fr-FR" sz="1800" i="1" dirty="0"/>
              <a:t> the long hall. » in </a:t>
            </a:r>
            <a:r>
              <a:rPr lang="fr-FR" sz="1800" i="1" dirty="0" err="1"/>
              <a:t>Camarillo</a:t>
            </a:r>
            <a:r>
              <a:rPr lang="fr-FR" sz="1800" i="1" dirty="0"/>
              <a:t> State </a:t>
            </a:r>
            <a:r>
              <a:rPr lang="fr-FR" sz="1800" i="1" dirty="0" err="1"/>
              <a:t>Hospital</a:t>
            </a:r>
            <a:r>
              <a:rPr lang="fr-FR" sz="1800" i="1" dirty="0"/>
              <a:t> : </a:t>
            </a:r>
            <a:r>
              <a:rPr lang="fr-FR" sz="1800" i="1" dirty="0" err="1"/>
              <a:t>Snapshot</a:t>
            </a:r>
            <a:r>
              <a:rPr lang="fr-FR" sz="1800" i="1" dirty="0"/>
              <a:t> of an </a:t>
            </a:r>
            <a:r>
              <a:rPr lang="fr-FR" sz="1800" i="1" dirty="0" err="1"/>
              <a:t>Era</a:t>
            </a:r>
            <a:r>
              <a:rPr lang="fr-FR" sz="1800" i="1" dirty="0"/>
              <a:t>. </a:t>
            </a:r>
            <a:r>
              <a:rPr lang="fr-FR" sz="1800" i="1" dirty="0" err="1"/>
              <a:t>Lullu</a:t>
            </a:r>
            <a:r>
              <a:rPr lang="fr-FR" sz="1800" i="1" dirty="0"/>
              <a:t> : 2007, pages 34-35</a:t>
            </a:r>
          </a:p>
          <a:p>
            <a:pPr marL="0" indent="0">
              <a:buNone/>
            </a:pPr>
            <a:endParaRPr lang="fr-FR" dirty="0"/>
          </a:p>
        </p:txBody>
      </p:sp>
      <p:sp>
        <p:nvSpPr>
          <p:cNvPr id="2" name="Titre 1"/>
          <p:cNvSpPr>
            <a:spLocks noGrp="1"/>
          </p:cNvSpPr>
          <p:nvPr>
            <p:ph type="title"/>
          </p:nvPr>
        </p:nvSpPr>
        <p:spPr/>
        <p:txBody>
          <a:bodyPr>
            <a:normAutofit/>
          </a:bodyPr>
          <a:lstStyle/>
          <a:p>
            <a:r>
              <a:rPr lang="fr-FR" sz="4000" dirty="0"/>
              <a:t>Un quotidien violent</a:t>
            </a:r>
          </a:p>
        </p:txBody>
      </p:sp>
    </p:spTree>
    <p:extLst>
      <p:ext uri="{BB962C8B-B14F-4D97-AF65-F5344CB8AC3E}">
        <p14:creationId xmlns:p14="http://schemas.microsoft.com/office/powerpoint/2010/main" val="3789503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92500" lnSpcReduction="20000"/>
          </a:bodyPr>
          <a:lstStyle/>
          <a:p>
            <a:pPr lvl="0"/>
            <a:r>
              <a:rPr lang="fr-FR"/>
              <a:t>Seringues et lanières servent à identifier les infirmières qui sont avant tout des femmes en uniformes. </a:t>
            </a:r>
          </a:p>
          <a:p>
            <a:pPr lvl="0"/>
            <a:r>
              <a:rPr lang="fr-FR"/>
              <a:t>Les catégories sociales et professionnelles s’estompent au profit d’une catégorisation affective. </a:t>
            </a:r>
          </a:p>
          <a:p>
            <a:pPr lvl="0"/>
            <a:r>
              <a:rPr lang="fr-FR"/>
              <a:t>Animalisation des patients (WW) : </a:t>
            </a:r>
          </a:p>
          <a:p>
            <a:pPr lvl="1"/>
            <a:r>
              <a:rPr lang="fr-FR"/>
              <a:t>« Ces femmes semblait s’être échappées d’un cauchemar. Elles urinaient et déféquaient sur elles. Elles déchiraient le mince vêtement qui nous servait de robe (…) Certaines grimpaient aux arbres, d’autres essayaient d’escalader des murs, le reste provoquait de courtes rixes sadiques (…) Certaines d’entre elles mangeaient la poussière ou les détritus trouvés sur le sol.</a:t>
            </a:r>
          </a:p>
          <a:p>
            <a:pPr lvl="0"/>
            <a:r>
              <a:rPr lang="fr-FR"/>
              <a:t>Parfois aussi, indifférenciation de genre : femmes à barbe / femmes séduisantes chez Wilma Wilson. Limites , frontières floutées.</a:t>
            </a:r>
          </a:p>
          <a:p>
            <a:pPr lvl="0"/>
            <a:endParaRPr lang="fr-FR"/>
          </a:p>
          <a:p>
            <a:endParaRPr lang="fr-FR" dirty="0"/>
          </a:p>
        </p:txBody>
      </p:sp>
      <p:sp>
        <p:nvSpPr>
          <p:cNvPr id="6" name="Titre 5"/>
          <p:cNvSpPr>
            <a:spLocks noGrp="1"/>
          </p:cNvSpPr>
          <p:nvPr>
            <p:ph type="title"/>
          </p:nvPr>
        </p:nvSpPr>
        <p:spPr/>
        <p:txBody>
          <a:bodyPr/>
          <a:lstStyle/>
          <a:p>
            <a:endParaRPr lang="fr-FR"/>
          </a:p>
        </p:txBody>
      </p:sp>
    </p:spTree>
    <p:extLst>
      <p:ext uri="{BB962C8B-B14F-4D97-AF65-F5344CB8AC3E}">
        <p14:creationId xmlns:p14="http://schemas.microsoft.com/office/powerpoint/2010/main" val="4113389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92500" lnSpcReduction="10000"/>
          </a:bodyPr>
          <a:lstStyle/>
          <a:p>
            <a:r>
              <a:rPr lang="fr-FR"/>
              <a:t>Pourquoi mémoire du trauma?</a:t>
            </a:r>
          </a:p>
          <a:p>
            <a:pPr lvl="1"/>
            <a:r>
              <a:rPr lang="fr-FR"/>
              <a:t>Vulnérabilité ou Résistance au stress,</a:t>
            </a:r>
          </a:p>
          <a:p>
            <a:pPr lvl="1"/>
            <a:r>
              <a:rPr lang="fr-FR"/>
              <a:t>Enjeux de la réception du récit…</a:t>
            </a:r>
          </a:p>
          <a:p>
            <a:pPr lvl="0"/>
            <a:r>
              <a:rPr lang="fr-FR"/>
              <a:t>La violence permée les souvenirs des patients et de certains soignants.</a:t>
            </a:r>
          </a:p>
          <a:p>
            <a:pPr lvl="0"/>
            <a:r>
              <a:rPr lang="fr-FR"/>
              <a:t>Rejet des soins reflète méfiance envers institution / savoir + autorité du médecin.</a:t>
            </a:r>
          </a:p>
          <a:p>
            <a:pPr lvl="1"/>
            <a:r>
              <a:rPr lang="fr-FR"/>
              <a:t>« Je ne veux pas être transformée en vache sans identité que l’on mène docilement vers une non-existence. Je désire une identité et de la reconnaissance. Est-ce que je ne peux pas être moi-même ? (…) Lorsque je ressens, on me donne un coup de pied aux fesses. Ils éprouvent, ils ont des sentiments et on les comprend. »</a:t>
            </a:r>
          </a:p>
          <a:p>
            <a:pPr lvl="1"/>
            <a:endParaRPr lang="fr-FR"/>
          </a:p>
          <a:p>
            <a:endParaRPr lang="fr-FR" dirty="0"/>
          </a:p>
        </p:txBody>
      </p:sp>
      <p:sp>
        <p:nvSpPr>
          <p:cNvPr id="2" name="Titre 1"/>
          <p:cNvSpPr>
            <a:spLocks noGrp="1"/>
          </p:cNvSpPr>
          <p:nvPr>
            <p:ph type="title"/>
          </p:nvPr>
        </p:nvSpPr>
        <p:spPr/>
        <p:txBody>
          <a:bodyPr/>
          <a:lstStyle/>
          <a:p>
            <a:r>
              <a:rPr lang="fr-FR"/>
              <a:t>Mémoire d’un Trauma</a:t>
            </a:r>
            <a:endParaRPr lang="fr-FR" dirty="0"/>
          </a:p>
        </p:txBody>
      </p:sp>
    </p:spTree>
    <p:extLst>
      <p:ext uri="{BB962C8B-B14F-4D97-AF65-F5344CB8AC3E}">
        <p14:creationId xmlns:p14="http://schemas.microsoft.com/office/powerpoint/2010/main" val="18484410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a:t>Fonction thérapeutique du témoignage / volonté de choquer.</a:t>
            </a:r>
          </a:p>
          <a:p>
            <a:pPr lvl="1"/>
            <a:r>
              <a:rPr lang="fr-FR"/>
              <a:t>Témoignage sur douleur psychique et physique (manque de sommeil) :</a:t>
            </a:r>
          </a:p>
          <a:p>
            <a:pPr lvl="2"/>
            <a:r>
              <a:rPr lang="fr-FR"/>
              <a:t>« Sommeil têtu et belligérant, pourquoi m’évites-tu? Mes yeux sont scellés, comme pour pleurer et pourtant ils sont éveillés, ennemi. »</a:t>
            </a:r>
          </a:p>
          <a:p>
            <a:pPr lvl="1"/>
            <a:r>
              <a:rPr lang="fr-FR"/>
              <a:t>Susciter le dégoût % critique de la contention :</a:t>
            </a:r>
          </a:p>
          <a:p>
            <a:pPr lvl="2"/>
            <a:r>
              <a:rPr lang="fr-FR"/>
              <a:t> « La petite fille effrayée (…) se mit à sourire bizarrement : elle cogna sa tête contre le mur. Des cheveux imprégnés de sang y restèrent collés. Les femmes en uniforme arrivèrent avec un casque de football et des menottes. »</a:t>
            </a:r>
            <a:endParaRPr lang="fr-FR" dirty="0"/>
          </a:p>
        </p:txBody>
      </p:sp>
      <p:sp>
        <p:nvSpPr>
          <p:cNvPr id="2" name="Titre 1"/>
          <p:cNvSpPr>
            <a:spLocks noGrp="1"/>
          </p:cNvSpPr>
          <p:nvPr>
            <p:ph type="title"/>
          </p:nvPr>
        </p:nvSpPr>
        <p:spPr/>
        <p:txBody>
          <a:bodyPr>
            <a:normAutofit fontScale="90000"/>
          </a:bodyPr>
          <a:lstStyle/>
          <a:p>
            <a:r>
              <a:rPr lang="fr-FR"/>
              <a:t>Une littérature des affects, du paroxysme.</a:t>
            </a:r>
            <a:endParaRPr lang="fr-FR" dirty="0"/>
          </a:p>
        </p:txBody>
      </p:sp>
    </p:spTree>
    <p:extLst>
      <p:ext uri="{BB962C8B-B14F-4D97-AF65-F5344CB8AC3E}">
        <p14:creationId xmlns:p14="http://schemas.microsoft.com/office/powerpoint/2010/main" val="36383842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a:t>Critiques différentes selon époques :</a:t>
            </a:r>
          </a:p>
          <a:p>
            <a:pPr lvl="1"/>
            <a:r>
              <a:rPr lang="fr-FR"/>
              <a:t>Condition féminine évoquée Wilma Wilson 30’s /40’s :</a:t>
            </a:r>
          </a:p>
          <a:p>
            <a:pPr lvl="2"/>
            <a:r>
              <a:rPr lang="fr-FR"/>
              <a:t>Femmes internées = femmes dont les mœurs ne plaisent pas à leurs maris ou parents. (différent dans 70’s)</a:t>
            </a:r>
          </a:p>
          <a:p>
            <a:pPr lvl="2"/>
            <a:r>
              <a:rPr lang="fr-FR"/>
              <a:t>« Si ta famille veut te faire interner de nouveau, ils le peuvent (…) Connaissant bien mon mari, je suis persuadée qu’il voudra que je lui obéisse les yeux fermés au moindre claquement de doigt. Même si je ne me remets pas à boire, il continuera à me rendre malheureuse et au terme de mes vingt-et-un mois de conditionnelle, il recommencera à me faire souffrir en menaçant de me retirer la garde de mon enfant. » </a:t>
            </a:r>
            <a:endParaRPr lang="fr-FR" dirty="0"/>
          </a:p>
        </p:txBody>
      </p:sp>
      <p:sp>
        <p:nvSpPr>
          <p:cNvPr id="2" name="Titre 1"/>
          <p:cNvSpPr>
            <a:spLocks noGrp="1"/>
          </p:cNvSpPr>
          <p:nvPr>
            <p:ph type="title"/>
          </p:nvPr>
        </p:nvSpPr>
        <p:spPr/>
        <p:txBody>
          <a:bodyPr>
            <a:normAutofit fontScale="90000"/>
          </a:bodyPr>
          <a:lstStyle/>
          <a:p>
            <a:r>
              <a:rPr lang="fr-FR"/>
              <a:t>Ne pas omettre contextualisation historique</a:t>
            </a:r>
            <a:endParaRPr lang="fr-FR" dirty="0"/>
          </a:p>
        </p:txBody>
      </p:sp>
    </p:spTree>
    <p:extLst>
      <p:ext uri="{BB962C8B-B14F-4D97-AF65-F5344CB8AC3E}">
        <p14:creationId xmlns:p14="http://schemas.microsoft.com/office/powerpoint/2010/main" val="495623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chor="ctr">
            <a:normAutofit/>
          </a:bodyPr>
          <a:lstStyle/>
          <a:p>
            <a:r>
              <a:rPr lang="fr-FR" dirty="0"/>
              <a:t>Le Camarillo Mental Hospital était un hôpital psychiatrique californien, situé dans la banlieue de Los Angeles, qui ferma ses portes au public en 1996.</a:t>
            </a:r>
            <a:br>
              <a:rPr lang="fr-FR" dirty="0"/>
            </a:br>
            <a:r>
              <a:rPr lang="fr-FR" dirty="0"/>
              <a:t>Retracer son histoire depuis son ouverture en 1933 jusqu’à son démantèlement et sa transformation en université en 1998 permet de saisir : </a:t>
            </a:r>
          </a:p>
          <a:p>
            <a:pPr marL="731520" lvl="2" indent="0">
              <a:buNone/>
            </a:pPr>
            <a:r>
              <a:rPr lang="fr-FR" dirty="0"/>
              <a:t> </a:t>
            </a:r>
            <a:br>
              <a:rPr lang="fr-FR" dirty="0"/>
            </a:br>
            <a:r>
              <a:rPr lang="fr-FR" dirty="0"/>
              <a:t>l’évolution des thérapeutiques,</a:t>
            </a:r>
            <a:br>
              <a:rPr lang="fr-FR" dirty="0"/>
            </a:br>
            <a:r>
              <a:rPr lang="fr-FR" dirty="0"/>
              <a:t>les nouvelles modalités de relation patient-soignant avec une judiciarisation de la médecine,</a:t>
            </a:r>
            <a:br>
              <a:rPr lang="fr-FR" dirty="0"/>
            </a:br>
            <a:r>
              <a:rPr lang="fr-FR" dirty="0"/>
              <a:t>les multiples raisons à la désinstitutionalisation psychiatrique.</a:t>
            </a:r>
          </a:p>
        </p:txBody>
      </p:sp>
      <p:sp>
        <p:nvSpPr>
          <p:cNvPr id="9" name="Titre 8"/>
          <p:cNvSpPr>
            <a:spLocks noGrp="1"/>
          </p:cNvSpPr>
          <p:nvPr>
            <p:ph type="title"/>
          </p:nvPr>
        </p:nvSpPr>
        <p:spPr/>
        <p:txBody>
          <a:bodyPr/>
          <a:lstStyle/>
          <a:p>
            <a:endParaRPr lang="fr-FR"/>
          </a:p>
        </p:txBody>
      </p:sp>
    </p:spTree>
    <p:extLst>
      <p:ext uri="{BB962C8B-B14F-4D97-AF65-F5344CB8AC3E}">
        <p14:creationId xmlns:p14="http://schemas.microsoft.com/office/powerpoint/2010/main" val="30571870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a:t>La littérature des affects ne vise pas à susciter gratuitement des émotions auprès des lecteurs. </a:t>
            </a:r>
          </a:p>
          <a:p>
            <a:pPr lvl="0"/>
            <a:r>
              <a:rPr lang="fr-FR"/>
              <a:t>Les sentiments mis en exergue servent à communiquer une vision du monde clivée où la question de l’hospitalisation ne peut être traitée en adoptant le point de vue historique d’un observateur étranger impartial. </a:t>
            </a:r>
          </a:p>
          <a:p>
            <a:r>
              <a:rPr lang="fr-FR"/>
              <a:t>Un effet de réel (l’expérience est autobiographique) légitime une acceptation inconditionnelle des faits (+ valeur morale du témoignage) par le lecteur.</a:t>
            </a:r>
          </a:p>
          <a:p>
            <a:pPr lvl="0"/>
            <a:endParaRPr lang="fr-FR"/>
          </a:p>
          <a:p>
            <a:endParaRPr lang="fr-FR" dirty="0"/>
          </a:p>
        </p:txBody>
      </p:sp>
      <p:sp>
        <p:nvSpPr>
          <p:cNvPr id="2" name="Titre 1"/>
          <p:cNvSpPr>
            <a:spLocks noGrp="1"/>
          </p:cNvSpPr>
          <p:nvPr>
            <p:ph type="title"/>
          </p:nvPr>
        </p:nvSpPr>
        <p:spPr/>
        <p:txBody>
          <a:bodyPr/>
          <a:lstStyle/>
          <a:p>
            <a:r>
              <a:rPr lang="fr-FR"/>
              <a:t>Une mémoire non sereine.</a:t>
            </a:r>
            <a:endParaRPr lang="fr-FR" dirty="0"/>
          </a:p>
        </p:txBody>
      </p:sp>
    </p:spTree>
    <p:extLst>
      <p:ext uri="{BB962C8B-B14F-4D97-AF65-F5344CB8AC3E}">
        <p14:creationId xmlns:p14="http://schemas.microsoft.com/office/powerpoint/2010/main" val="3996539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dirty="0"/>
              <a:t>Littérature de la souffrance qui procède à des catégorisations « fictionnelles » légitimant un jugement moral de l’éthique de certaines pratiques médicales.</a:t>
            </a:r>
          </a:p>
          <a:p>
            <a:pPr lvl="0"/>
            <a:r>
              <a:rPr lang="fr-FR" dirty="0"/>
              <a:t>Cette catégorisation divise les figures de l’internement en bonnes et méchantes au même titre qu’elle englobe certains patients dans une vaste famille de « </a:t>
            </a:r>
            <a:r>
              <a:rPr lang="fr-FR" dirty="0" err="1"/>
              <a:t>survivors</a:t>
            </a:r>
            <a:r>
              <a:rPr lang="fr-FR" dirty="0"/>
              <a:t>  », les survivants à l’institution psychiatrique. </a:t>
            </a:r>
          </a:p>
          <a:p>
            <a:endParaRPr lang="fr-FR" dirty="0"/>
          </a:p>
        </p:txBody>
      </p:sp>
      <p:sp>
        <p:nvSpPr>
          <p:cNvPr id="6" name="Titre 5"/>
          <p:cNvSpPr>
            <a:spLocks noGrp="1"/>
          </p:cNvSpPr>
          <p:nvPr>
            <p:ph type="title"/>
          </p:nvPr>
        </p:nvSpPr>
        <p:spPr/>
        <p:txBody>
          <a:bodyPr/>
          <a:lstStyle/>
          <a:p>
            <a:endParaRPr lang="fr-FR"/>
          </a:p>
        </p:txBody>
      </p:sp>
    </p:spTree>
    <p:extLst>
      <p:ext uri="{BB962C8B-B14F-4D97-AF65-F5344CB8AC3E}">
        <p14:creationId xmlns:p14="http://schemas.microsoft.com/office/powerpoint/2010/main" val="2182572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dirty="0"/>
              <a:t>Quid des programmes innovants?</a:t>
            </a:r>
          </a:p>
          <a:p>
            <a:endParaRPr lang="fr-FR" dirty="0"/>
          </a:p>
          <a:p>
            <a:pPr lvl="1"/>
            <a:r>
              <a:rPr lang="fr-FR" dirty="0"/>
              <a:t>Techniques corporelles (hydrothérapie, électrochocs)</a:t>
            </a:r>
          </a:p>
          <a:p>
            <a:pPr lvl="1"/>
            <a:r>
              <a:rPr lang="fr-FR" dirty="0"/>
              <a:t>Économie de jetons (behaviorisme), </a:t>
            </a:r>
            <a:r>
              <a:rPr lang="fr-FR" dirty="0" err="1"/>
              <a:t>Ulmer</a:t>
            </a:r>
            <a:r>
              <a:rPr lang="fr-FR" dirty="0"/>
              <a:t>, 1969-1972.</a:t>
            </a:r>
          </a:p>
          <a:p>
            <a:pPr lvl="1"/>
            <a:r>
              <a:rPr lang="fr-FR" dirty="0"/>
              <a:t>David </a:t>
            </a:r>
            <a:r>
              <a:rPr lang="fr-FR" dirty="0" err="1"/>
              <a:t>Lukoff</a:t>
            </a:r>
            <a:r>
              <a:rPr lang="fr-FR" dirty="0"/>
              <a:t> (holisme en 1979)</a:t>
            </a:r>
          </a:p>
          <a:p>
            <a:pPr lvl="1"/>
            <a:r>
              <a:rPr lang="fr-FR" dirty="0"/>
              <a:t>Victor </a:t>
            </a:r>
            <a:r>
              <a:rPr lang="fr-FR" dirty="0" err="1"/>
              <a:t>Goertzel</a:t>
            </a:r>
            <a:r>
              <a:rPr lang="fr-FR" dirty="0"/>
              <a:t> (réhabilitation socio-prof de 1963-1966)</a:t>
            </a:r>
          </a:p>
          <a:p>
            <a:pPr lvl="1"/>
            <a:r>
              <a:rPr lang="fr-FR" dirty="0"/>
              <a:t>Reconfiguration aile pour enfants (</a:t>
            </a:r>
            <a:r>
              <a:rPr lang="fr-FR" dirty="0" err="1"/>
              <a:t>Mardelle</a:t>
            </a:r>
            <a:r>
              <a:rPr lang="fr-FR" dirty="0"/>
              <a:t> </a:t>
            </a:r>
            <a:r>
              <a:rPr lang="fr-FR" dirty="0" err="1"/>
              <a:t>Shepley</a:t>
            </a:r>
            <a:r>
              <a:rPr lang="fr-FR" dirty="0"/>
              <a:t> en 1981)</a:t>
            </a:r>
          </a:p>
          <a:p>
            <a:pPr lvl="1"/>
            <a:endParaRPr lang="fr-FR" dirty="0"/>
          </a:p>
          <a:p>
            <a:r>
              <a:rPr lang="fr-FR" sz="2400" dirty="0"/>
              <a:t>Partenariat avec l’UCLA (développement médicaments, on ne mentionne que morts suspectes / grand jury)</a:t>
            </a:r>
          </a:p>
        </p:txBody>
      </p:sp>
      <p:sp>
        <p:nvSpPr>
          <p:cNvPr id="2" name="Titre 1"/>
          <p:cNvSpPr>
            <a:spLocks noGrp="1"/>
          </p:cNvSpPr>
          <p:nvPr>
            <p:ph type="title"/>
          </p:nvPr>
        </p:nvSpPr>
        <p:spPr/>
        <p:txBody>
          <a:bodyPr>
            <a:normAutofit fontScale="90000"/>
          </a:bodyPr>
          <a:lstStyle/>
          <a:p>
            <a:r>
              <a:rPr lang="fr-FR"/>
              <a:t>Un travail de mémoire compromis par la polémique?</a:t>
            </a:r>
            <a:endParaRPr lang="fr-FR" dirty="0"/>
          </a:p>
        </p:txBody>
      </p:sp>
    </p:spTree>
    <p:extLst>
      <p:ext uri="{BB962C8B-B14F-4D97-AF65-F5344CB8AC3E}">
        <p14:creationId xmlns:p14="http://schemas.microsoft.com/office/powerpoint/2010/main" val="14728254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51721" y="476671"/>
            <a:ext cx="5620274" cy="6043305"/>
          </a:xfrm>
        </p:spPr>
      </p:pic>
    </p:spTree>
    <p:extLst>
      <p:ext uri="{BB962C8B-B14F-4D97-AF65-F5344CB8AC3E}">
        <p14:creationId xmlns:p14="http://schemas.microsoft.com/office/powerpoint/2010/main" val="26475001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9552" y="620688"/>
            <a:ext cx="7903221" cy="5633147"/>
          </a:xfrm>
        </p:spPr>
      </p:pic>
    </p:spTree>
    <p:extLst>
      <p:ext uri="{BB962C8B-B14F-4D97-AF65-F5344CB8AC3E}">
        <p14:creationId xmlns:p14="http://schemas.microsoft.com/office/powerpoint/2010/main" val="6602788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endParaRPr lang="fr-FR"/>
          </a:p>
        </p:txBody>
      </p:sp>
      <p:pic>
        <p:nvPicPr>
          <p:cNvPr id="4" name="Espace réservé du contenu 3"/>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7233" r="7233"/>
          <a:stretch>
            <a:fillRect/>
          </a:stretch>
        </p:blipFill>
        <p:spPr/>
      </p:pic>
      <p:sp>
        <p:nvSpPr>
          <p:cNvPr id="8" name="Espace réservé du texte 7"/>
          <p:cNvSpPr>
            <a:spLocks noGrp="1"/>
          </p:cNvSpPr>
          <p:nvPr>
            <p:ph type="body" sz="half" idx="2"/>
          </p:nvPr>
        </p:nvSpPr>
        <p:spPr/>
        <p:txBody>
          <a:bodyPr/>
          <a:lstStyle/>
          <a:p>
            <a:endParaRPr lang="fr-FR"/>
          </a:p>
        </p:txBody>
      </p:sp>
    </p:spTree>
    <p:extLst>
      <p:ext uri="{BB962C8B-B14F-4D97-AF65-F5344CB8AC3E}">
        <p14:creationId xmlns:p14="http://schemas.microsoft.com/office/powerpoint/2010/main" val="36039461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1465016" y="457200"/>
            <a:ext cx="4232767" cy="5715000"/>
          </a:xfrm>
        </p:spPr>
      </p:pic>
      <p:sp>
        <p:nvSpPr>
          <p:cNvPr id="8" name="Espace réservé du texte 7"/>
          <p:cNvSpPr>
            <a:spLocks noGrp="1"/>
          </p:cNvSpPr>
          <p:nvPr>
            <p:ph type="body" idx="2"/>
          </p:nvPr>
        </p:nvSpPr>
        <p:spPr/>
        <p:txBody>
          <a:bodyPr/>
          <a:lstStyle/>
          <a:p>
            <a:endParaRPr lang="fr-FR"/>
          </a:p>
        </p:txBody>
      </p:sp>
      <p:sp>
        <p:nvSpPr>
          <p:cNvPr id="7" name="Titre 6"/>
          <p:cNvSpPr>
            <a:spLocks noGrp="1"/>
          </p:cNvSpPr>
          <p:nvPr>
            <p:ph type="title"/>
          </p:nvPr>
        </p:nvSpPr>
        <p:spPr/>
        <p:txBody>
          <a:bodyPr/>
          <a:lstStyle/>
          <a:p>
            <a:endParaRPr lang="fr-FR"/>
          </a:p>
        </p:txBody>
      </p:sp>
    </p:spTree>
    <p:extLst>
      <p:ext uri="{BB962C8B-B14F-4D97-AF65-F5344CB8AC3E}">
        <p14:creationId xmlns:p14="http://schemas.microsoft.com/office/powerpoint/2010/main" val="23305605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574576" y="400598"/>
            <a:ext cx="6013648" cy="5828204"/>
          </a:xfrm>
        </p:spPr>
      </p:pic>
      <p:sp>
        <p:nvSpPr>
          <p:cNvPr id="5" name="Espace réservé du texte 4"/>
          <p:cNvSpPr>
            <a:spLocks noGrp="1"/>
          </p:cNvSpPr>
          <p:nvPr>
            <p:ph type="body" idx="2"/>
          </p:nvPr>
        </p:nvSpPr>
        <p:spPr/>
        <p:txBody>
          <a:bodyPr/>
          <a:lstStyle/>
          <a:p>
            <a:endParaRPr lang="fr-FR"/>
          </a:p>
        </p:txBody>
      </p:sp>
      <p:sp>
        <p:nvSpPr>
          <p:cNvPr id="3" name="Titre 2"/>
          <p:cNvSpPr>
            <a:spLocks noGrp="1"/>
          </p:cNvSpPr>
          <p:nvPr>
            <p:ph type="title"/>
          </p:nvPr>
        </p:nvSpPr>
        <p:spPr/>
        <p:txBody>
          <a:bodyPr/>
          <a:lstStyle/>
          <a:p>
            <a:endParaRPr lang="fr-FR"/>
          </a:p>
        </p:txBody>
      </p:sp>
    </p:spTree>
    <p:extLst>
      <p:ext uri="{BB962C8B-B14F-4D97-AF65-F5344CB8AC3E}">
        <p14:creationId xmlns:p14="http://schemas.microsoft.com/office/powerpoint/2010/main" val="29561422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sz="quarter" idx="1"/>
          </p:nvPr>
        </p:nvPicPr>
        <p:blipFill rotWithShape="1">
          <a:blip r:embed="rId3" cstate="print">
            <a:extLst>
              <a:ext uri="{28A0092B-C50C-407E-A947-70E740481C1C}">
                <a14:useLocalDpi xmlns:a14="http://schemas.microsoft.com/office/drawing/2010/main" val="0"/>
              </a:ext>
            </a:extLst>
          </a:blip>
          <a:srcRect b="40741"/>
          <a:stretch/>
        </p:blipFill>
        <p:spPr>
          <a:xfrm>
            <a:off x="2878831" y="452399"/>
            <a:ext cx="1405138" cy="5724602"/>
          </a:xfrm>
        </p:spPr>
      </p:pic>
      <p:sp>
        <p:nvSpPr>
          <p:cNvPr id="8" name="Espace réservé du texte 7"/>
          <p:cNvSpPr>
            <a:spLocks noGrp="1"/>
          </p:cNvSpPr>
          <p:nvPr>
            <p:ph type="body" idx="2"/>
          </p:nvPr>
        </p:nvSpPr>
        <p:spPr/>
        <p:txBody>
          <a:bodyPr/>
          <a:lstStyle/>
          <a:p>
            <a:endParaRPr lang="fr-FR"/>
          </a:p>
        </p:txBody>
      </p:sp>
      <p:sp>
        <p:nvSpPr>
          <p:cNvPr id="7" name="Titre 6"/>
          <p:cNvSpPr>
            <a:spLocks noGrp="1"/>
          </p:cNvSpPr>
          <p:nvPr>
            <p:ph type="title"/>
          </p:nvPr>
        </p:nvSpPr>
        <p:spPr/>
        <p:txBody>
          <a:bodyPr/>
          <a:lstStyle/>
          <a:p>
            <a:endParaRPr lang="fr-FR"/>
          </a:p>
        </p:txBody>
      </p:sp>
    </p:spTree>
    <p:extLst>
      <p:ext uri="{BB962C8B-B14F-4D97-AF65-F5344CB8AC3E}">
        <p14:creationId xmlns:p14="http://schemas.microsoft.com/office/powerpoint/2010/main" val="14247635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lnSpcReduction="10000"/>
          </a:bodyPr>
          <a:lstStyle/>
          <a:p>
            <a:r>
              <a:rPr lang="fr-FR" dirty="0"/>
              <a:t>Différents types de partisans d’une histoire moins polémique.</a:t>
            </a:r>
          </a:p>
          <a:p>
            <a:pPr lvl="1"/>
            <a:r>
              <a:rPr lang="fr-FR" dirty="0"/>
              <a:t>Enseignants (pas forcément historiens) + Nan </a:t>
            </a:r>
            <a:r>
              <a:rPr lang="fr-FR" dirty="0" err="1"/>
              <a:t>Yamane</a:t>
            </a:r>
            <a:endParaRPr lang="fr-FR" dirty="0"/>
          </a:p>
          <a:p>
            <a:pPr lvl="1"/>
            <a:r>
              <a:rPr lang="fr-FR" dirty="0"/>
              <a:t>Soignants (site internet d’Alan Henderson)</a:t>
            </a:r>
          </a:p>
          <a:p>
            <a:pPr lvl="1"/>
            <a:r>
              <a:rPr lang="fr-FR" u="sng" dirty="0">
                <a:hlinkClick r:id="rId3"/>
              </a:rPr>
              <a:t>http://www.cshemployees.com/</a:t>
            </a:r>
            <a:endParaRPr lang="fr-FR" dirty="0"/>
          </a:p>
          <a:p>
            <a:pPr lvl="2"/>
            <a:r>
              <a:rPr lang="fr-FR" dirty="0"/>
              <a:t>Fierté de participer aux jeux Olympiques avec patients atteints de troubles du développement</a:t>
            </a:r>
          </a:p>
          <a:p>
            <a:pPr lvl="2"/>
            <a:r>
              <a:rPr lang="fr-FR" dirty="0"/>
              <a:t>Frontière patient-soignant finalement plus ténue qu’elle n’y paraît.</a:t>
            </a:r>
          </a:p>
          <a:p>
            <a:pPr lvl="2"/>
            <a:r>
              <a:rPr lang="fr-FR" dirty="0"/>
              <a:t>Présence d’un « pair-aidant » avant l’heure?</a:t>
            </a:r>
          </a:p>
          <a:p>
            <a:pPr lvl="1"/>
            <a:endParaRPr lang="fr-FR" dirty="0"/>
          </a:p>
          <a:p>
            <a:pPr lvl="1"/>
            <a:r>
              <a:rPr lang="fr-FR" dirty="0"/>
              <a:t>Familles de patients (transferts générateurs de stress et dangereux)</a:t>
            </a:r>
          </a:p>
        </p:txBody>
      </p:sp>
      <p:sp>
        <p:nvSpPr>
          <p:cNvPr id="2" name="Titre 1"/>
          <p:cNvSpPr>
            <a:spLocks noGrp="1"/>
          </p:cNvSpPr>
          <p:nvPr>
            <p:ph type="title"/>
          </p:nvPr>
        </p:nvSpPr>
        <p:spPr/>
        <p:txBody>
          <a:bodyPr/>
          <a:lstStyle/>
          <a:p>
            <a:r>
              <a:rPr lang="fr-FR"/>
              <a:t>Pour une défense de l’histoire?</a:t>
            </a:r>
            <a:endParaRPr lang="fr-FR" dirty="0"/>
          </a:p>
        </p:txBody>
      </p:sp>
    </p:spTree>
    <p:extLst>
      <p:ext uri="{BB962C8B-B14F-4D97-AF65-F5344CB8AC3E}">
        <p14:creationId xmlns:p14="http://schemas.microsoft.com/office/powerpoint/2010/main" val="386665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chor="ctr">
            <a:normAutofit lnSpcReduction="10000"/>
          </a:bodyPr>
          <a:lstStyle/>
          <a:p>
            <a:r>
              <a:rPr lang="fr-FR" dirty="0"/>
              <a:t>Plusieurs raisons :</a:t>
            </a:r>
          </a:p>
          <a:p>
            <a:pPr lvl="1"/>
            <a:r>
              <a:rPr lang="fr-FR" dirty="0"/>
              <a:t>Proximité avec studios Hollywoodiens (</a:t>
            </a:r>
            <a:r>
              <a:rPr lang="fr-FR" dirty="0" err="1"/>
              <a:t>Phineas</a:t>
            </a:r>
            <a:r>
              <a:rPr lang="fr-FR" dirty="0"/>
              <a:t> </a:t>
            </a:r>
            <a:r>
              <a:rPr lang="fr-FR" dirty="0" err="1"/>
              <a:t>Newborn</a:t>
            </a:r>
            <a:r>
              <a:rPr lang="fr-FR" dirty="0"/>
              <a:t>, Charlie Parker, mère de Marylin Monroe)</a:t>
            </a:r>
          </a:p>
          <a:p>
            <a:pPr lvl="1"/>
            <a:r>
              <a:rPr lang="fr-FR" dirty="0"/>
              <a:t>Récits d’internés : Wilma Wilson, aspirante actrice et alcoolique</a:t>
            </a:r>
          </a:p>
          <a:p>
            <a:pPr lvl="1"/>
            <a:r>
              <a:rPr lang="fr-FR" dirty="0"/>
              <a:t>Couverture médiatique sensationnelle d’événements prouvant l’existence de disfonctionnements (évasions, meurtres entre patients, maltraitances…) </a:t>
            </a:r>
          </a:p>
          <a:p>
            <a:r>
              <a:rPr lang="fr-FR" dirty="0"/>
              <a:t>L’existence et l’identité du lieu sont construites et relayées à travers les récits présents dans la presse, les romans autobiographiques et plus récemment les </a:t>
            </a:r>
            <a:r>
              <a:rPr lang="fr-FR" dirty="0" err="1"/>
              <a:t>posts</a:t>
            </a:r>
            <a:r>
              <a:rPr lang="fr-FR" dirty="0"/>
              <a:t> d’anciens malades ou soignants.  </a:t>
            </a:r>
          </a:p>
        </p:txBody>
      </p:sp>
      <p:sp>
        <p:nvSpPr>
          <p:cNvPr id="4" name="Titre 3"/>
          <p:cNvSpPr>
            <a:spLocks noGrp="1"/>
          </p:cNvSpPr>
          <p:nvPr>
            <p:ph type="title"/>
          </p:nvPr>
        </p:nvSpPr>
        <p:spPr/>
        <p:txBody>
          <a:bodyPr>
            <a:normAutofit fontScale="90000"/>
          </a:bodyPr>
          <a:lstStyle/>
          <a:p>
            <a:r>
              <a:rPr lang="fr-FR" dirty="0"/>
              <a:t>Le Camarillo Mental Hospital bénéficie très tôt d’une grande notoriété.</a:t>
            </a:r>
          </a:p>
        </p:txBody>
      </p:sp>
    </p:spTree>
    <p:extLst>
      <p:ext uri="{BB962C8B-B14F-4D97-AF65-F5344CB8AC3E}">
        <p14:creationId xmlns:p14="http://schemas.microsoft.com/office/powerpoint/2010/main" val="40497562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980728"/>
            <a:ext cx="8229600" cy="5544616"/>
          </a:xfrm>
        </p:spPr>
        <p:txBody>
          <a:bodyPr>
            <a:noAutofit/>
          </a:bodyPr>
          <a:lstStyle/>
          <a:p>
            <a:r>
              <a:rPr lang="en-US" sz="2400" dirty="0"/>
              <a:t>“Le 21 </a:t>
            </a:r>
            <a:r>
              <a:rPr lang="en-US" sz="2400" dirty="0" err="1"/>
              <a:t>décembre</a:t>
            </a:r>
            <a:r>
              <a:rPr lang="en-US" sz="2400" dirty="0"/>
              <a:t> 2007, Norman Gould </a:t>
            </a:r>
            <a:r>
              <a:rPr lang="en-US" sz="2400" dirty="0" err="1"/>
              <a:t>est</a:t>
            </a:r>
            <a:r>
              <a:rPr lang="en-US" sz="2400" dirty="0"/>
              <a:t> </a:t>
            </a:r>
            <a:r>
              <a:rPr lang="en-US" sz="2400" dirty="0" err="1"/>
              <a:t>décédé</a:t>
            </a:r>
            <a:r>
              <a:rPr lang="en-US" sz="2400" dirty="0"/>
              <a:t> à son domicile, </a:t>
            </a:r>
            <a:r>
              <a:rPr lang="en-US" sz="2400" dirty="0" err="1"/>
              <a:t>dans</a:t>
            </a:r>
            <a:r>
              <a:rPr lang="en-US" sz="2400" dirty="0"/>
              <a:t> le Nevada, des suites d’un cancer (…) Norman </a:t>
            </a:r>
            <a:r>
              <a:rPr lang="en-US" sz="2400" dirty="0" err="1"/>
              <a:t>avait</a:t>
            </a:r>
            <a:r>
              <a:rPr lang="en-US" sz="2400" dirty="0"/>
              <a:t> </a:t>
            </a:r>
            <a:r>
              <a:rPr lang="en-US" sz="2400" dirty="0" err="1"/>
              <a:t>pris</a:t>
            </a:r>
            <a:r>
              <a:rPr lang="en-US" sz="2400" dirty="0"/>
              <a:t> </a:t>
            </a:r>
            <a:r>
              <a:rPr lang="en-US" sz="2400" dirty="0" err="1"/>
              <a:t>sa</a:t>
            </a:r>
            <a:r>
              <a:rPr lang="en-US" sz="2400" dirty="0"/>
              <a:t> </a:t>
            </a:r>
            <a:r>
              <a:rPr lang="en-US" sz="2400" dirty="0" err="1"/>
              <a:t>retraite</a:t>
            </a:r>
            <a:r>
              <a:rPr lang="en-US" sz="2400" dirty="0"/>
              <a:t> </a:t>
            </a:r>
            <a:r>
              <a:rPr lang="en-US" sz="2400" dirty="0" err="1"/>
              <a:t>parès</a:t>
            </a:r>
            <a:r>
              <a:rPr lang="en-US" sz="2400" dirty="0"/>
              <a:t> de </a:t>
            </a:r>
            <a:r>
              <a:rPr lang="en-US" sz="2400" dirty="0" err="1"/>
              <a:t>nombreuses</a:t>
            </a:r>
            <a:r>
              <a:rPr lang="en-US" sz="2400" dirty="0"/>
              <a:t> </a:t>
            </a:r>
            <a:r>
              <a:rPr lang="en-US" sz="2400" dirty="0" err="1"/>
              <a:t>années</a:t>
            </a:r>
            <a:r>
              <a:rPr lang="en-US" sz="2400" dirty="0"/>
              <a:t> </a:t>
            </a:r>
            <a:r>
              <a:rPr lang="en-US" sz="2400" dirty="0" err="1"/>
              <a:t>dans</a:t>
            </a:r>
            <a:r>
              <a:rPr lang="en-US" sz="2400" dirty="0"/>
              <a:t> le service </a:t>
            </a:r>
            <a:r>
              <a:rPr lang="en-US" sz="2400" dirty="0" err="1"/>
              <a:t>publique</a:t>
            </a:r>
            <a:r>
              <a:rPr lang="en-US" sz="2400" dirty="0"/>
              <a:t>, </a:t>
            </a:r>
            <a:r>
              <a:rPr lang="en-US" sz="2400" dirty="0" err="1"/>
              <a:t>notamment</a:t>
            </a:r>
            <a:r>
              <a:rPr lang="en-US" sz="2400" dirty="0"/>
              <a:t> </a:t>
            </a:r>
            <a:r>
              <a:rPr lang="en-US" sz="2400" dirty="0" err="1"/>
              <a:t>comme</a:t>
            </a:r>
            <a:r>
              <a:rPr lang="en-US" sz="2400" dirty="0"/>
              <a:t> </a:t>
            </a:r>
            <a:r>
              <a:rPr lang="en-US" sz="2400" dirty="0" err="1"/>
              <a:t>directeur</a:t>
            </a:r>
            <a:r>
              <a:rPr lang="en-US" sz="2400" dirty="0"/>
              <a:t> des </a:t>
            </a:r>
            <a:r>
              <a:rPr lang="en-US" sz="2400" dirty="0" err="1"/>
              <a:t>programmes</a:t>
            </a:r>
            <a:r>
              <a:rPr lang="en-US" sz="2400" dirty="0"/>
              <a:t> à </a:t>
            </a:r>
            <a:r>
              <a:rPr lang="en-US" sz="2400" dirty="0" err="1"/>
              <a:t>l’Atascadero</a:t>
            </a:r>
            <a:r>
              <a:rPr lang="en-US" sz="2400" dirty="0"/>
              <a:t> State Hospital. </a:t>
            </a:r>
          </a:p>
          <a:p>
            <a:r>
              <a:rPr lang="en-US" sz="2400" dirty="0" err="1"/>
              <a:t>Aucun</a:t>
            </a:r>
            <a:r>
              <a:rPr lang="en-US" sz="2400" dirty="0"/>
              <a:t> </a:t>
            </a:r>
            <a:r>
              <a:rPr lang="en-US" sz="2400" dirty="0" err="1"/>
              <a:t>autre</a:t>
            </a:r>
            <a:r>
              <a:rPr lang="en-US" sz="2400" dirty="0"/>
              <a:t> patient ne </a:t>
            </a:r>
            <a:r>
              <a:rPr lang="en-US" sz="2400" dirty="0" err="1"/>
              <a:t>parvint</a:t>
            </a:r>
            <a:r>
              <a:rPr lang="en-US" sz="2400" dirty="0"/>
              <a:t> à un </a:t>
            </a:r>
            <a:r>
              <a:rPr lang="en-US" sz="2400" dirty="0" err="1"/>
              <a:t>tel</a:t>
            </a:r>
            <a:r>
              <a:rPr lang="en-US" sz="2400" dirty="0"/>
              <a:t> </a:t>
            </a:r>
            <a:r>
              <a:rPr lang="en-US" sz="2400" dirty="0" err="1"/>
              <a:t>niveau</a:t>
            </a:r>
            <a:r>
              <a:rPr lang="en-US" sz="2400" dirty="0"/>
              <a:t> de </a:t>
            </a:r>
            <a:r>
              <a:rPr lang="en-US" sz="2400" dirty="0" err="1"/>
              <a:t>responsabilité</a:t>
            </a:r>
            <a:r>
              <a:rPr lang="en-US" sz="2400" dirty="0"/>
              <a:t>. </a:t>
            </a:r>
            <a:r>
              <a:rPr lang="en-US" sz="2400" dirty="0" err="1"/>
              <a:t>C’est</a:t>
            </a:r>
            <a:r>
              <a:rPr lang="en-US" sz="2400" dirty="0"/>
              <a:t> </a:t>
            </a:r>
            <a:r>
              <a:rPr lang="en-US" sz="2400" dirty="0" err="1"/>
              <a:t>probablement</a:t>
            </a:r>
            <a:r>
              <a:rPr lang="en-US" sz="2400" dirty="0"/>
              <a:t> son </a:t>
            </a:r>
            <a:r>
              <a:rPr lang="en-US" sz="2400" dirty="0" err="1"/>
              <a:t>expérience</a:t>
            </a:r>
            <a:r>
              <a:rPr lang="en-US" sz="2400" dirty="0"/>
              <a:t> </a:t>
            </a:r>
            <a:r>
              <a:rPr lang="en-US" sz="2400" dirty="0" err="1"/>
              <a:t>comme</a:t>
            </a:r>
            <a:r>
              <a:rPr lang="en-US" sz="2400" dirty="0"/>
              <a:t> </a:t>
            </a:r>
            <a:r>
              <a:rPr lang="en-US" sz="2400" dirty="0" err="1"/>
              <a:t>ancien</a:t>
            </a:r>
            <a:r>
              <a:rPr lang="en-US" sz="2400" dirty="0"/>
              <a:t> patient qui </a:t>
            </a:r>
            <a:r>
              <a:rPr lang="en-US" sz="2400" dirty="0" err="1"/>
              <a:t>explique</a:t>
            </a:r>
            <a:r>
              <a:rPr lang="en-US" sz="2400" dirty="0"/>
              <a:t> </a:t>
            </a:r>
            <a:r>
              <a:rPr lang="en-US" sz="2400" dirty="0" err="1"/>
              <a:t>sa</a:t>
            </a:r>
            <a:r>
              <a:rPr lang="en-US" sz="2400" dirty="0"/>
              <a:t> </a:t>
            </a:r>
            <a:r>
              <a:rPr lang="en-US" sz="2400" dirty="0" err="1"/>
              <a:t>grande</a:t>
            </a:r>
            <a:r>
              <a:rPr lang="en-US" sz="2400" dirty="0"/>
              <a:t> rigueur </a:t>
            </a:r>
            <a:r>
              <a:rPr lang="en-US" sz="2400" dirty="0" err="1"/>
              <a:t>éthique</a:t>
            </a:r>
            <a:r>
              <a:rPr lang="en-US" sz="2400" dirty="0"/>
              <a:t> et </a:t>
            </a:r>
            <a:r>
              <a:rPr lang="en-US" sz="2400" dirty="0" err="1"/>
              <a:t>sa</a:t>
            </a:r>
            <a:r>
              <a:rPr lang="en-US" sz="2400" dirty="0"/>
              <a:t> </a:t>
            </a:r>
            <a:r>
              <a:rPr lang="en-US" sz="2400" dirty="0" err="1"/>
              <a:t>volonté</a:t>
            </a:r>
            <a:r>
              <a:rPr lang="en-US" sz="2400" dirty="0"/>
              <a:t> de </a:t>
            </a:r>
            <a:r>
              <a:rPr lang="en-US" sz="2400" dirty="0" err="1"/>
              <a:t>communiquer</a:t>
            </a:r>
            <a:r>
              <a:rPr lang="en-US" sz="2400" dirty="0"/>
              <a:t> </a:t>
            </a:r>
            <a:r>
              <a:rPr lang="en-US" sz="2400" dirty="0" err="1"/>
              <a:t>cette</a:t>
            </a:r>
            <a:r>
              <a:rPr lang="en-US" sz="2400" dirty="0"/>
              <a:t> </a:t>
            </a:r>
            <a:r>
              <a:rPr lang="en-US" sz="2400" dirty="0" err="1"/>
              <a:t>responsabilité</a:t>
            </a:r>
            <a:r>
              <a:rPr lang="en-US" sz="2400" dirty="0"/>
              <a:t> au personnel. Norman </a:t>
            </a:r>
            <a:r>
              <a:rPr lang="en-US" sz="2400" dirty="0" err="1"/>
              <a:t>parlait</a:t>
            </a:r>
            <a:r>
              <a:rPr lang="en-US" sz="2400" dirty="0"/>
              <a:t> </a:t>
            </a:r>
            <a:r>
              <a:rPr lang="en-US" sz="2400" dirty="0" err="1"/>
              <a:t>toujours</a:t>
            </a:r>
            <a:r>
              <a:rPr lang="en-US" sz="2400" dirty="0"/>
              <a:t> </a:t>
            </a:r>
            <a:r>
              <a:rPr lang="en-US" sz="2400" dirty="0" err="1"/>
              <a:t>d’une</a:t>
            </a:r>
            <a:r>
              <a:rPr lang="en-US" sz="2400" dirty="0"/>
              <a:t> </a:t>
            </a:r>
            <a:r>
              <a:rPr lang="en-US" sz="2400" dirty="0" err="1"/>
              <a:t>voix</a:t>
            </a:r>
            <a:r>
              <a:rPr lang="en-US" sz="2400" dirty="0"/>
              <a:t> </a:t>
            </a:r>
            <a:r>
              <a:rPr lang="en-US" sz="2400" dirty="0" err="1"/>
              <a:t>douce</a:t>
            </a:r>
            <a:r>
              <a:rPr lang="en-US" sz="2400" dirty="0"/>
              <a:t> </a:t>
            </a:r>
            <a:r>
              <a:rPr lang="en-US" sz="2400" dirty="0" err="1"/>
              <a:t>mais</a:t>
            </a:r>
            <a:r>
              <a:rPr lang="en-US" sz="2400" dirty="0"/>
              <a:t> </a:t>
            </a:r>
            <a:r>
              <a:rPr lang="en-US" sz="2400" dirty="0" err="1"/>
              <a:t>stricte</a:t>
            </a:r>
            <a:r>
              <a:rPr lang="en-US" sz="2400" dirty="0"/>
              <a:t>. Il </a:t>
            </a:r>
            <a:r>
              <a:rPr lang="en-US" sz="2400" dirty="0" err="1"/>
              <a:t>respectait</a:t>
            </a:r>
            <a:r>
              <a:rPr lang="en-US" sz="2400" dirty="0"/>
              <a:t> </a:t>
            </a:r>
            <a:r>
              <a:rPr lang="en-US" sz="2400" dirty="0" err="1"/>
              <a:t>chacune</a:t>
            </a:r>
            <a:r>
              <a:rPr lang="en-US" sz="2400" dirty="0"/>
              <a:t> de </a:t>
            </a:r>
            <a:r>
              <a:rPr lang="en-US" sz="2400" dirty="0" err="1"/>
              <a:t>ses</a:t>
            </a:r>
            <a:r>
              <a:rPr lang="en-US" sz="2400" dirty="0"/>
              <a:t> </a:t>
            </a:r>
            <a:r>
              <a:rPr lang="en-US" sz="2400" dirty="0" err="1"/>
              <a:t>promesses</a:t>
            </a:r>
            <a:r>
              <a:rPr lang="en-US" sz="2400" dirty="0"/>
              <a:t>. </a:t>
            </a:r>
            <a:r>
              <a:rPr lang="en-US" sz="2400" dirty="0" err="1"/>
              <a:t>C’était</a:t>
            </a:r>
            <a:r>
              <a:rPr lang="en-US" sz="2400" dirty="0"/>
              <a:t> un excellent  </a:t>
            </a:r>
            <a:r>
              <a:rPr lang="en-US" sz="2400" dirty="0" err="1"/>
              <a:t>professeur</a:t>
            </a:r>
            <a:r>
              <a:rPr lang="en-US" sz="2400" dirty="0"/>
              <a:t> et beaucoup </a:t>
            </a:r>
            <a:r>
              <a:rPr lang="en-US" sz="2400" dirty="0" err="1"/>
              <a:t>purent</a:t>
            </a:r>
            <a:r>
              <a:rPr lang="en-US" sz="2400" dirty="0"/>
              <a:t> </a:t>
            </a:r>
            <a:r>
              <a:rPr lang="en-US" sz="2400" dirty="0" err="1"/>
              <a:t>bénéficier</a:t>
            </a:r>
            <a:r>
              <a:rPr lang="en-US" sz="2400" dirty="0"/>
              <a:t> de son savoir, de son </a:t>
            </a:r>
            <a:r>
              <a:rPr lang="en-US" sz="2400" dirty="0" err="1"/>
              <a:t>expérience</a:t>
            </a:r>
            <a:r>
              <a:rPr lang="en-US" sz="2400" dirty="0"/>
              <a:t> et de son </a:t>
            </a:r>
            <a:r>
              <a:rPr lang="en-US" sz="2400" dirty="0" err="1"/>
              <a:t>humour</a:t>
            </a:r>
            <a:r>
              <a:rPr lang="en-US" sz="2400" dirty="0"/>
              <a:t>.”</a:t>
            </a:r>
            <a:endParaRPr lang="fr-FR" sz="2400" dirty="0"/>
          </a:p>
        </p:txBody>
      </p:sp>
      <p:sp>
        <p:nvSpPr>
          <p:cNvPr id="3" name="Titre 2"/>
          <p:cNvSpPr>
            <a:spLocks noGrp="1"/>
          </p:cNvSpPr>
          <p:nvPr>
            <p:ph type="title"/>
          </p:nvPr>
        </p:nvSpPr>
        <p:spPr>
          <a:xfrm>
            <a:off x="683568" y="188640"/>
            <a:ext cx="5832648" cy="720080"/>
          </a:xfrm>
        </p:spPr>
        <p:txBody>
          <a:bodyPr>
            <a:normAutofit fontScale="90000"/>
          </a:bodyPr>
          <a:lstStyle/>
          <a:p>
            <a:r>
              <a:rPr lang="fr-FR" dirty="0"/>
              <a:t>Notices nécrologiques…</a:t>
            </a:r>
          </a:p>
        </p:txBody>
      </p:sp>
    </p:spTree>
    <p:extLst>
      <p:ext uri="{BB962C8B-B14F-4D97-AF65-F5344CB8AC3E}">
        <p14:creationId xmlns:p14="http://schemas.microsoft.com/office/powerpoint/2010/main" val="5811952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endParaRPr lang="fr-FR"/>
          </a:p>
        </p:txBody>
      </p:sp>
      <p:pic>
        <p:nvPicPr>
          <p:cNvPr id="9" name="Espace réservé du contenu 8"/>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34376" y="2348881"/>
            <a:ext cx="4304886" cy="2922238"/>
          </a:xfrm>
        </p:spPr>
      </p:pic>
      <p:pic>
        <p:nvPicPr>
          <p:cNvPr id="2" name="Espace réservé du contenu 1"/>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609993" y="2348880"/>
            <a:ext cx="4135652" cy="2922240"/>
          </a:xfrm>
        </p:spPr>
      </p:pic>
    </p:spTree>
    <p:extLst>
      <p:ext uri="{BB962C8B-B14F-4D97-AF65-F5344CB8AC3E}">
        <p14:creationId xmlns:p14="http://schemas.microsoft.com/office/powerpoint/2010/main" val="3924574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Deux réponses à mes interrogations :</a:t>
            </a:r>
            <a:endParaRPr lang="fr-FR" dirty="0"/>
          </a:p>
        </p:txBody>
      </p:sp>
      <p:sp>
        <p:nvSpPr>
          <p:cNvPr id="3" name="Espace réservé du contenu 2"/>
          <p:cNvSpPr>
            <a:spLocks noGrp="1"/>
          </p:cNvSpPr>
          <p:nvPr>
            <p:ph sz="half" idx="1"/>
          </p:nvPr>
        </p:nvSpPr>
        <p:spPr/>
        <p:txBody>
          <a:bodyPr>
            <a:normAutofit fontScale="62500" lnSpcReduction="20000"/>
          </a:bodyPr>
          <a:lstStyle/>
          <a:p>
            <a:endParaRPr lang="fr-FR" dirty="0"/>
          </a:p>
          <a:p>
            <a:r>
              <a:rPr lang="fr-FR" sz="3400" dirty="0"/>
              <a:t>John </a:t>
            </a:r>
            <a:r>
              <a:rPr lang="fr-FR" sz="3400" dirty="0" err="1"/>
              <a:t>Guelcher</a:t>
            </a:r>
            <a:r>
              <a:rPr lang="fr-FR" sz="3400" dirty="0"/>
              <a:t> : professeur de littérature, fait travailler ses élèves sur les archives. Regrette que la direction de l’université souhaite faire disparaître traces du passé.</a:t>
            </a:r>
          </a:p>
          <a:p>
            <a:endParaRPr lang="fr-FR" sz="3400" dirty="0"/>
          </a:p>
          <a:p>
            <a:r>
              <a:rPr lang="fr-FR" sz="3400" dirty="0"/>
              <a:t>Regrette que les programmes innovants de l’hôpital soient passés sous silence.</a:t>
            </a:r>
          </a:p>
          <a:p>
            <a:r>
              <a:rPr lang="fr-FR" sz="3400" dirty="0"/>
              <a:t>Dichotomie également visible dans compte-rendu des étudiants paru dans Island </a:t>
            </a:r>
            <a:r>
              <a:rPr lang="fr-FR" sz="3400" dirty="0" err="1"/>
              <a:t>Voices</a:t>
            </a:r>
            <a:r>
              <a:rPr lang="fr-FR" sz="3400" dirty="0"/>
              <a:t>. </a:t>
            </a:r>
            <a:endParaRPr lang="fr-FR" sz="2900" dirty="0"/>
          </a:p>
        </p:txBody>
      </p:sp>
      <p:sp>
        <p:nvSpPr>
          <p:cNvPr id="35" name="Espace réservé du contenu 34"/>
          <p:cNvSpPr>
            <a:spLocks noGrp="1"/>
          </p:cNvSpPr>
          <p:nvPr>
            <p:ph sz="half" idx="2"/>
          </p:nvPr>
        </p:nvSpPr>
        <p:spPr/>
        <p:txBody>
          <a:bodyPr>
            <a:noAutofit/>
          </a:bodyPr>
          <a:lstStyle/>
          <a:p>
            <a:r>
              <a:rPr lang="en-US" sz="1800" dirty="0"/>
              <a:t>English 103, John </a:t>
            </a:r>
            <a:r>
              <a:rPr lang="en-US" sz="1800" dirty="0" err="1"/>
              <a:t>Guelcher</a:t>
            </a:r>
            <a:endParaRPr lang="en-US" sz="1800" dirty="0"/>
          </a:p>
          <a:p>
            <a:r>
              <a:rPr lang="en-US" sz="1800" dirty="0"/>
              <a:t>Group Project</a:t>
            </a:r>
          </a:p>
          <a:p>
            <a:r>
              <a:rPr lang="en-US" sz="1800" dirty="0"/>
              <a:t>Maltreatment in the Hospital</a:t>
            </a:r>
          </a:p>
          <a:p>
            <a:r>
              <a:rPr lang="en-US" sz="1800" dirty="0"/>
              <a:t>“There are always two sides of a story; the different accounts of the hospital were very different. Looking at the records from the hospital and quotes from the staff was completely opposite of the accounts of the patients. Aside from taking into consideration the patients having some sort of mental disorder there is still some question about what when on behind the scenes of the hospital.” </a:t>
            </a:r>
            <a:endParaRPr lang="fr-FR" sz="1800" dirty="0"/>
          </a:p>
        </p:txBody>
      </p:sp>
      <p:sp>
        <p:nvSpPr>
          <p:cNvPr id="5" name="Rectangle 1"/>
          <p:cNvSpPr>
            <a:spLocks noChangeArrowheads="1"/>
          </p:cNvSpPr>
          <p:nvPr/>
        </p:nvSpPr>
        <p:spPr bwMode="auto">
          <a:xfrm>
            <a:off x="457200" y="3603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 name="Rectangle 2"/>
          <p:cNvSpPr>
            <a:spLocks noChangeArrowheads="1"/>
          </p:cNvSpPr>
          <p:nvPr/>
        </p:nvSpPr>
        <p:spPr bwMode="auto">
          <a:xfrm>
            <a:off x="1044575" y="524525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chemeClr val="tx1"/>
                </a:solidFill>
                <a:effectLst/>
                <a:latin typeface="Times"/>
                <a:cs typeface="Arial" pitchFamily="34" charset="0"/>
              </a:rPr>
              <a:t>Jessica Waddell, Brooke Scism, Whitney Gradillas, Nick Avina, Amy Bujanda</a:t>
            </a:r>
            <a:endParaRPr kumimoji="0" lang="fr-FR" sz="900" b="0" i="0" u="none" strike="noStrike" cap="none" normalizeH="0" baseline="0">
              <a:ln>
                <a:noFill/>
              </a:ln>
              <a:solidFill>
                <a:schemeClr val="tx1"/>
              </a:solidFill>
              <a:effectLst/>
              <a:latin typeface="Times"/>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7" name="Rectangle 3"/>
          <p:cNvSpPr>
            <a:spLocks noChangeArrowheads="1"/>
          </p:cNvSpPr>
          <p:nvPr/>
        </p:nvSpPr>
        <p:spPr bwMode="auto">
          <a:xfrm>
            <a:off x="1044575" y="52595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chemeClr val="tx1"/>
                </a:solidFill>
                <a:effectLst/>
                <a:latin typeface="Times"/>
                <a:cs typeface="Arial" pitchFamily="34" charset="0"/>
              </a:rPr>
              <a:t>English 103</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8" name="Rectangle 4"/>
          <p:cNvSpPr>
            <a:spLocks noChangeArrowheads="1"/>
          </p:cNvSpPr>
          <p:nvPr/>
        </p:nvSpPr>
        <p:spPr bwMode="auto">
          <a:xfrm>
            <a:off x="1044575" y="52706588"/>
            <a:ext cx="9144000" cy="457200"/>
          </a:xfrm>
          <a:prstGeom prst="rect">
            <a:avLst/>
          </a:prstGeom>
          <a:solidFill>
            <a:srgbClr val="A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1" i="0" u="none" strike="noStrike" cap="none" normalizeH="0" baseline="0">
                <a:ln>
                  <a:noFill/>
                </a:ln>
                <a:solidFill>
                  <a:srgbClr val="000000"/>
                </a:solidFill>
                <a:effectLst/>
                <a:latin typeface="Times"/>
                <a:cs typeface="Arial" pitchFamily="34" charset="0"/>
              </a:rPr>
              <a:t>John</a:t>
            </a:r>
            <a:r>
              <a:rPr kumimoji="0" lang="fr-FR" sz="900" b="0" i="0" u="none" strike="noStrike" cap="none" normalizeH="0" baseline="0">
                <a:ln>
                  <a:noFill/>
                </a:ln>
                <a:solidFill>
                  <a:schemeClr val="tx1"/>
                </a:solidFill>
                <a:effectLst/>
                <a:latin typeface="Times"/>
                <a:cs typeface="Arial" pitchFamily="34" charset="0"/>
              </a:rPr>
              <a:t> </a:t>
            </a:r>
            <a:r>
              <a:rPr kumimoji="0" lang="fr-FR" sz="900" b="1" i="0" u="none" strike="noStrike" cap="none" normalizeH="0" baseline="0">
                <a:ln>
                  <a:noFill/>
                </a:ln>
                <a:solidFill>
                  <a:srgbClr val="000000"/>
                </a:solidFill>
                <a:effectLst/>
                <a:latin typeface="Times"/>
                <a:cs typeface="Arial" pitchFamily="34" charset="0"/>
              </a:rPr>
              <a:t>Guelcher</a:t>
            </a:r>
            <a:endParaRPr kumimoji="0" lang="fr-FR" sz="900" b="0" i="0" u="none" strike="noStrike" cap="none" normalizeH="0" baseline="0">
              <a:ln>
                <a:noFill/>
              </a:ln>
              <a:solidFill>
                <a:schemeClr val="tx1"/>
              </a:solidFill>
              <a:effectLst/>
              <a:latin typeface="Times"/>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9" name="Rectangle 5"/>
          <p:cNvSpPr>
            <a:spLocks noChangeArrowheads="1"/>
          </p:cNvSpPr>
          <p:nvPr/>
        </p:nvSpPr>
        <p:spPr bwMode="auto">
          <a:xfrm>
            <a:off x="1044575" y="52811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chemeClr val="tx1"/>
                </a:solidFill>
                <a:effectLst/>
                <a:latin typeface="Times"/>
                <a:cs typeface="Arial" pitchFamily="34" charset="0"/>
              </a:rPr>
              <a:t>Group Project</a:t>
            </a:r>
            <a:endParaRPr kumimoji="0" lang="fr-FR" sz="1200" b="0" i="0" u="none" strike="noStrike" cap="none" normalizeH="0" baseline="0">
              <a:ln>
                <a:noFill/>
              </a:ln>
              <a:solidFill>
                <a:schemeClr val="tx1"/>
              </a:solidFill>
              <a:effectLst/>
              <a:latin typeface="Times"/>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10" name="Rectangle 6"/>
          <p:cNvSpPr>
            <a:spLocks noChangeArrowheads="1"/>
          </p:cNvSpPr>
          <p:nvPr/>
        </p:nvSpPr>
        <p:spPr bwMode="auto">
          <a:xfrm>
            <a:off x="2346325" y="530209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chemeClr val="tx1"/>
                </a:solidFill>
                <a:effectLst/>
                <a:latin typeface="Times"/>
                <a:cs typeface="Arial" pitchFamily="34" charset="0"/>
              </a:rPr>
              <a:t>Maltreatment in the Hospital</a:t>
            </a:r>
            <a:endParaRPr kumimoji="0" lang="fr-FR" sz="1200" b="0" i="0" u="none" strike="noStrike" cap="none" normalizeH="0" baseline="0">
              <a:ln>
                <a:noFill/>
              </a:ln>
              <a:solidFill>
                <a:schemeClr val="tx1"/>
              </a:solidFill>
              <a:effectLst/>
              <a:latin typeface="Times"/>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11" name="Rectangle 7"/>
          <p:cNvSpPr>
            <a:spLocks noChangeArrowheads="1"/>
          </p:cNvSpPr>
          <p:nvPr/>
        </p:nvSpPr>
        <p:spPr bwMode="auto">
          <a:xfrm>
            <a:off x="1338263" y="53301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a:ln>
                  <a:noFill/>
                </a:ln>
                <a:solidFill>
                  <a:schemeClr val="tx1"/>
                </a:solidFill>
                <a:effectLst/>
                <a:latin typeface="Times"/>
                <a:cs typeface="Arial" pitchFamily="34" charset="0"/>
              </a:rPr>
              <a:t>There are always two sides of a story; the different accounts of the hospital were very dif-</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12" name="Rectangle 8"/>
          <p:cNvSpPr>
            <a:spLocks noChangeArrowheads="1"/>
          </p:cNvSpPr>
          <p:nvPr/>
        </p:nvSpPr>
        <p:spPr bwMode="auto">
          <a:xfrm>
            <a:off x="1044575" y="535892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a:ln>
                  <a:noFill/>
                </a:ln>
                <a:solidFill>
                  <a:schemeClr val="tx1"/>
                </a:solidFill>
                <a:effectLst/>
                <a:latin typeface="Times"/>
                <a:cs typeface="Arial" pitchFamily="34" charset="0"/>
              </a:rPr>
              <a:t>ferent. Looking at the records from the hospital and quotes from the staff was completely oppo-</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13" name="Rectangle 9"/>
          <p:cNvSpPr>
            <a:spLocks noChangeArrowheads="1"/>
          </p:cNvSpPr>
          <p:nvPr/>
        </p:nvSpPr>
        <p:spPr bwMode="auto">
          <a:xfrm>
            <a:off x="1044575" y="53870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a:ln>
                  <a:noFill/>
                </a:ln>
                <a:solidFill>
                  <a:schemeClr val="tx1"/>
                </a:solidFill>
                <a:effectLst/>
                <a:latin typeface="Times"/>
                <a:cs typeface="Arial" pitchFamily="34" charset="0"/>
              </a:rPr>
              <a:t>site of the accounts of the patients. Aside from taking into consideration the patients having</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14" name="Rectangle 10"/>
          <p:cNvSpPr>
            <a:spLocks noChangeArrowheads="1"/>
          </p:cNvSpPr>
          <p:nvPr/>
        </p:nvSpPr>
        <p:spPr bwMode="auto">
          <a:xfrm>
            <a:off x="1044575" y="54157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a:ln>
                  <a:noFill/>
                </a:ln>
                <a:solidFill>
                  <a:schemeClr val="tx1"/>
                </a:solidFill>
                <a:effectLst/>
                <a:latin typeface="Times"/>
                <a:cs typeface="Arial" pitchFamily="34" charset="0"/>
              </a:rPr>
              <a:t>some sort of mental disorder there is still some question about what when on behind the scenes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15" name="Rectangle 11"/>
          <p:cNvSpPr>
            <a:spLocks noChangeArrowheads="1"/>
          </p:cNvSpPr>
          <p:nvPr/>
        </p:nvSpPr>
        <p:spPr bwMode="auto">
          <a:xfrm>
            <a:off x="1044575" y="544369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a:ln>
                  <a:noFill/>
                </a:ln>
                <a:solidFill>
                  <a:schemeClr val="tx1"/>
                </a:solidFill>
                <a:effectLst/>
                <a:latin typeface="Times"/>
                <a:cs typeface="Arial" pitchFamily="34" charset="0"/>
              </a:rPr>
              <a:t>of the hospital. In 1969, The Lanterman Petris Short Act went into effect at Camarillo State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16" name="Rectangle 12"/>
          <p:cNvSpPr>
            <a:spLocks noChangeArrowheads="1"/>
          </p:cNvSpPr>
          <p:nvPr/>
        </p:nvSpPr>
        <p:spPr bwMode="auto">
          <a:xfrm>
            <a:off x="1044575" y="54725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a:ln>
                  <a:noFill/>
                </a:ln>
                <a:solidFill>
                  <a:schemeClr val="tx1"/>
                </a:solidFill>
                <a:effectLst/>
                <a:latin typeface="Times"/>
                <a:cs typeface="Arial" pitchFamily="34" charset="0"/>
              </a:rPr>
              <a:t>Hospital (Hume). The new law required an automatic judicial review of every decision to hospi-</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17" name="Rectangle 13"/>
          <p:cNvSpPr>
            <a:spLocks noChangeArrowheads="1"/>
          </p:cNvSpPr>
          <p:nvPr/>
        </p:nvSpPr>
        <p:spPr bwMode="auto">
          <a:xfrm>
            <a:off x="1044575" y="55013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a:ln>
                  <a:noFill/>
                </a:ln>
                <a:solidFill>
                  <a:schemeClr val="tx1"/>
                </a:solidFill>
                <a:effectLst/>
                <a:latin typeface="Times"/>
                <a:cs typeface="Arial" pitchFamily="34" charset="0"/>
              </a:rPr>
              <a:t>talize a person involuntarily beyond a very limited time. Many state agencies encouraged out-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18" name="Rectangle 14"/>
          <p:cNvSpPr>
            <a:spLocks noChangeArrowheads="1"/>
          </p:cNvSpPr>
          <p:nvPr/>
        </p:nvSpPr>
        <p:spPr bwMode="auto">
          <a:xfrm>
            <a:off x="1044575" y="55292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a:ln>
                  <a:noFill/>
                </a:ln>
                <a:solidFill>
                  <a:schemeClr val="tx1"/>
                </a:solidFill>
                <a:effectLst/>
                <a:latin typeface="Times"/>
                <a:cs typeface="Arial" pitchFamily="34" charset="0"/>
              </a:rPr>
              <a:t>side placement of individuals under the Penal Code. This led levels of care of services at state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19" name="Rectangle 15"/>
          <p:cNvSpPr>
            <a:spLocks noChangeArrowheads="1"/>
          </p:cNvSpPr>
          <p:nvPr/>
        </p:nvSpPr>
        <p:spPr bwMode="auto">
          <a:xfrm>
            <a:off x="1044575" y="555799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a:ln>
                  <a:noFill/>
                </a:ln>
                <a:solidFill>
                  <a:schemeClr val="tx1"/>
                </a:solidFill>
                <a:effectLst/>
                <a:latin typeface="Times"/>
                <a:cs typeface="Arial" pitchFamily="34" charset="0"/>
              </a:rPr>
              <a:t>hospitals to decrease, while costs of care increased (Hume). After several cases of maltreatment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20" name="Rectangle 16"/>
          <p:cNvSpPr>
            <a:spLocks noChangeArrowheads="1"/>
          </p:cNvSpPr>
          <p:nvPr/>
        </p:nvSpPr>
        <p:spPr bwMode="auto">
          <a:xfrm>
            <a:off x="1044575" y="55860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a:ln>
                  <a:noFill/>
                </a:ln>
                <a:solidFill>
                  <a:schemeClr val="tx1"/>
                </a:solidFill>
                <a:effectLst/>
                <a:latin typeface="Times"/>
                <a:cs typeface="Arial" pitchFamily="34" charset="0"/>
              </a:rPr>
              <a:t>within the hospital there was an investigation by the grand jury which led to the trial in 1976.</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21" name="Rectangle 17"/>
          <p:cNvSpPr>
            <a:spLocks noChangeArrowheads="1"/>
          </p:cNvSpPr>
          <p:nvPr/>
        </p:nvSpPr>
        <p:spPr bwMode="auto">
          <a:xfrm>
            <a:off x="1338263" y="561482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a:ln>
                  <a:noFill/>
                </a:ln>
                <a:solidFill>
                  <a:schemeClr val="tx1"/>
                </a:solidFill>
                <a:effectLst/>
                <a:latin typeface="Times"/>
                <a:cs typeface="Arial" pitchFamily="34" charset="0"/>
              </a:rPr>
              <a:t>Maltreatment in the ward went on continually throughout the years but finally was no-</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22" name="Rectangle 18"/>
          <p:cNvSpPr>
            <a:spLocks noChangeArrowheads="1"/>
          </p:cNvSpPr>
          <p:nvPr/>
        </p:nvSpPr>
        <p:spPr bwMode="auto">
          <a:xfrm>
            <a:off x="1044575" y="56429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a:ln>
                  <a:noFill/>
                </a:ln>
                <a:solidFill>
                  <a:schemeClr val="tx1"/>
                </a:solidFill>
                <a:effectLst/>
                <a:latin typeface="Times"/>
                <a:cs typeface="Arial" pitchFamily="34" charset="0"/>
              </a:rPr>
              <a:t>ticed in the late 1960’s and early 1970’s. In November of 1973, there was a trial about a death of</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23" name="Rectangle 19"/>
          <p:cNvSpPr>
            <a:spLocks noChangeArrowheads="1"/>
          </p:cNvSpPr>
          <p:nvPr/>
        </p:nvSpPr>
        <p:spPr bwMode="auto">
          <a:xfrm>
            <a:off x="1044575" y="56716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a:ln>
                  <a:noFill/>
                </a:ln>
                <a:solidFill>
                  <a:schemeClr val="tx1"/>
                </a:solidFill>
                <a:effectLst/>
                <a:latin typeface="Times"/>
                <a:cs typeface="Arial" pitchFamily="34" charset="0"/>
              </a:rPr>
              <a:t>a patient, Alice Smith in 1967. Mrs. Smith had seemed to be having trouble breathing, yet the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24" name="Rectangle 20"/>
          <p:cNvSpPr>
            <a:spLocks noChangeArrowheads="1"/>
          </p:cNvSpPr>
          <p:nvPr/>
        </p:nvSpPr>
        <p:spPr bwMode="auto">
          <a:xfrm>
            <a:off x="1044575" y="56997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a:ln>
                  <a:noFill/>
                </a:ln>
                <a:solidFill>
                  <a:schemeClr val="tx1"/>
                </a:solidFill>
                <a:effectLst/>
                <a:latin typeface="Times"/>
                <a:cs typeface="Arial" pitchFamily="34" charset="0"/>
              </a:rPr>
              <a:t>doctor had taken no action (Hume). Later her autopsy showed that she had died from terminal</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25" name="Rectangle 21"/>
          <p:cNvSpPr>
            <a:spLocks noChangeArrowheads="1"/>
          </p:cNvSpPr>
          <p:nvPr/>
        </p:nvSpPr>
        <p:spPr bwMode="auto">
          <a:xfrm>
            <a:off x="1044575" y="57284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a:ln>
                  <a:noFill/>
                </a:ln>
                <a:solidFill>
                  <a:schemeClr val="tx1"/>
                </a:solidFill>
                <a:effectLst/>
                <a:latin typeface="Times"/>
                <a:cs typeface="Arial" pitchFamily="34" charset="0"/>
              </a:rPr>
              <a:t>bronchial pneumonia caused by heart failure (Hume). Another case is that of the ex-actress Della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26" name="Rectangle 22"/>
          <p:cNvSpPr>
            <a:spLocks noChangeArrowheads="1"/>
          </p:cNvSpPr>
          <p:nvPr/>
        </p:nvSpPr>
        <p:spPr bwMode="auto">
          <a:xfrm>
            <a:off x="1044575" y="57565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a:ln>
                  <a:noFill/>
                </a:ln>
                <a:solidFill>
                  <a:schemeClr val="tx1"/>
                </a:solidFill>
                <a:effectLst/>
                <a:latin typeface="Times"/>
                <a:cs typeface="Arial" pitchFamily="34" charset="0"/>
              </a:rPr>
              <a:t>Shaw, who was illegally committed to the Camarillo State Mental Hospital after a trial over be-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27" name="Rectangle 23"/>
          <p:cNvSpPr>
            <a:spLocks noChangeArrowheads="1"/>
          </p:cNvSpPr>
          <p:nvPr/>
        </p:nvSpPr>
        <p:spPr bwMode="auto">
          <a:xfrm>
            <a:off x="1044575" y="578532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a:ln>
                  <a:noFill/>
                </a:ln>
                <a:solidFill>
                  <a:schemeClr val="tx1"/>
                </a:solidFill>
                <a:effectLst/>
                <a:latin typeface="Times"/>
                <a:cs typeface="Arial" pitchFamily="34" charset="0"/>
              </a:rPr>
              <a:t>ing charged with disturbing the peace. During the eight months that she was in the hospital, she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28" name="Rectangle 24"/>
          <p:cNvSpPr>
            <a:spLocks noChangeArrowheads="1"/>
          </p:cNvSpPr>
          <p:nvPr/>
        </p:nvSpPr>
        <p:spPr bwMode="auto">
          <a:xfrm>
            <a:off x="1044575" y="58134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a:ln>
                  <a:noFill/>
                </a:ln>
                <a:solidFill>
                  <a:schemeClr val="tx1"/>
                </a:solidFill>
                <a:effectLst/>
                <a:latin typeface="Times"/>
                <a:cs typeface="Arial" pitchFamily="34" charset="0"/>
              </a:rPr>
              <a:t>went from 124 pounds to 97 pounds and endured numerous shock treatments before finally being</a:t>
            </a:r>
            <a:endParaRPr kumimoji="0" lang="fr-FR" sz="600" b="0" i="0" u="none" strike="noStrike" cap="none" normalizeH="0" baseline="0">
              <a:ln>
                <a:noFill/>
              </a:ln>
              <a:solidFill>
                <a:srgbClr val="B8561A"/>
              </a:solidFill>
              <a:effectLst/>
              <a:latin typeface="Times"/>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29" name="Rectangle 25"/>
          <p:cNvSpPr>
            <a:spLocks noChangeArrowheads="1"/>
          </p:cNvSpPr>
          <p:nvPr/>
        </p:nvSpPr>
        <p:spPr bwMode="auto">
          <a:xfrm>
            <a:off x="1104900" y="585327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600" b="0" i="0" u="none" strike="noStrike" cap="none" normalizeH="0" baseline="0">
                <a:ln>
                  <a:noFill/>
                </a:ln>
                <a:solidFill>
                  <a:srgbClr val="B8561A"/>
                </a:solidFill>
                <a:effectLst/>
                <a:latin typeface="Times"/>
                <a:cs typeface="Arial" pitchFamily="34" charset="0"/>
              </a:rPr>
              <a:t>CSUCI, 1 University Dr., Camarillo, CA 93012 </a:t>
            </a:r>
            <a:r>
              <a:rPr kumimoji="0" lang="fr-FR" sz="600" b="0" i="0" u="none" strike="noStrike" cap="none" normalizeH="0" baseline="0">
                <a:ln>
                  <a:noFill/>
                </a:ln>
                <a:solidFill>
                  <a:srgbClr val="231F20"/>
                </a:solidFill>
                <a:effectLst/>
                <a:latin typeface="Times"/>
                <a:cs typeface="Arial" pitchFamily="34" charset="0"/>
              </a:rPr>
              <a:t>• </a:t>
            </a:r>
            <a:r>
              <a:rPr kumimoji="0" lang="fr-FR" sz="600" b="0" i="0" u="none" strike="noStrike" cap="none" normalizeH="0" baseline="0">
                <a:ln>
                  <a:noFill/>
                </a:ln>
                <a:solidFill>
                  <a:srgbClr val="B8561A"/>
                </a:solidFill>
                <a:effectLst/>
                <a:latin typeface="Times"/>
                <a:cs typeface="Arial" pitchFamily="34" charset="0"/>
              </a:rPr>
              <a:t>English Program </a:t>
            </a:r>
            <a:r>
              <a:rPr kumimoji="0" lang="fr-FR" sz="600" b="0" i="0" u="none" strike="noStrike" cap="none" normalizeH="0" baseline="0">
                <a:ln>
                  <a:noFill/>
                </a:ln>
                <a:solidFill>
                  <a:srgbClr val="231F20"/>
                </a:solidFill>
                <a:effectLst/>
                <a:latin typeface="Times"/>
                <a:cs typeface="Arial" pitchFamily="34" charset="0"/>
              </a:rPr>
              <a:t>• </a:t>
            </a:r>
            <a:r>
              <a:rPr kumimoji="0" lang="fr-FR" sz="600" b="0" i="0" u="none" strike="noStrike" cap="none" normalizeH="0" baseline="0">
                <a:ln>
                  <a:noFill/>
                </a:ln>
                <a:solidFill>
                  <a:srgbClr val="000099"/>
                </a:solidFill>
                <a:effectLst/>
                <a:latin typeface="Times"/>
                <a:cs typeface="Arial" pitchFamily="34" charset="0"/>
                <a:hlinkClick r:id="rId3"/>
              </a:rPr>
              <a:t>http://english.csuci.edu/program/IId.htm</a:t>
            </a:r>
            <a:endParaRPr kumimoji="0" lang="fr-FR"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30" name="Rectangle 26"/>
          <p:cNvSpPr>
            <a:spLocks noChangeArrowheads="1"/>
          </p:cNvSpPr>
          <p:nvPr/>
        </p:nvSpPr>
        <p:spPr bwMode="auto">
          <a:xfrm>
            <a:off x="457200" y="59061350"/>
            <a:ext cx="9144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1" name="Rectangle 27"/>
          <p:cNvSpPr>
            <a:spLocks noChangeArrowheads="1"/>
          </p:cNvSpPr>
          <p:nvPr/>
        </p:nvSpPr>
        <p:spPr bwMode="auto">
          <a:xfrm>
            <a:off x="457200" y="3603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2" name="Rectangle 28"/>
          <p:cNvSpPr>
            <a:spLocks noChangeArrowheads="1"/>
          </p:cNvSpPr>
          <p:nvPr/>
        </p:nvSpPr>
        <p:spPr bwMode="auto">
          <a:xfrm>
            <a:off x="1044575" y="59362975"/>
            <a:ext cx="9144000" cy="457200"/>
          </a:xfrm>
          <a:prstGeom prst="rect">
            <a:avLst/>
          </a:prstGeom>
          <a:solidFill>
            <a:srgbClr val="FF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1" i="0" u="none" strike="noStrike" cap="none" normalizeH="0" baseline="0">
                <a:ln>
                  <a:noFill/>
                </a:ln>
                <a:solidFill>
                  <a:srgbClr val="000000"/>
                </a:solidFill>
                <a:effectLst/>
                <a:latin typeface="Times"/>
                <a:cs typeface="Arial" pitchFamily="34" charset="0"/>
              </a:rPr>
              <a:t>Island</a:t>
            </a:r>
            <a:r>
              <a:rPr kumimoji="0" lang="fr-FR" sz="800" b="0" i="0" u="none" strike="noStrike" cap="none" normalizeH="0" baseline="0">
                <a:ln>
                  <a:noFill/>
                </a:ln>
                <a:solidFill>
                  <a:srgbClr val="BD7023"/>
                </a:solidFill>
                <a:effectLst/>
                <a:latin typeface="Times"/>
                <a:cs typeface="Arial" pitchFamily="34" charset="0"/>
              </a:rPr>
              <a:t> Voices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33" name="Rectangle 29"/>
          <p:cNvSpPr>
            <a:spLocks noChangeArrowheads="1"/>
          </p:cNvSpPr>
          <p:nvPr/>
        </p:nvSpPr>
        <p:spPr bwMode="auto">
          <a:xfrm>
            <a:off x="4751388" y="59362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a:ln>
                  <a:noFill/>
                </a:ln>
                <a:solidFill>
                  <a:srgbClr val="BD7023"/>
                </a:solidFill>
                <a:effectLst/>
                <a:latin typeface="Times"/>
                <a:cs typeface="Arial" pitchFamily="34" charset="0"/>
              </a:rPr>
              <a:t>78</a:t>
            </a:r>
            <a:endParaRPr kumimoji="0" lang="fr-FR" sz="1200" b="0" i="0" u="none" strike="noStrike" cap="none" normalizeH="0" baseline="0">
              <a:ln>
                <a:noFill/>
              </a:ln>
              <a:solidFill>
                <a:schemeClr val="tx1"/>
              </a:solidFill>
              <a:effectLst/>
              <a:latin typeface="Times"/>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34" name="Rectangle 30"/>
          <p:cNvSpPr>
            <a:spLocks noChangeArrowheads="1"/>
          </p:cNvSpPr>
          <p:nvPr/>
        </p:nvSpPr>
        <p:spPr bwMode="auto">
          <a:xfrm>
            <a:off x="1044575" y="597677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a:ln>
                  <a:noFill/>
                </a:ln>
                <a:solidFill>
                  <a:schemeClr val="tx1"/>
                </a:solidFill>
                <a:effectLst/>
                <a:latin typeface="Times"/>
                <a:cs typeface="Arial" pitchFamily="34" charset="0"/>
              </a:rPr>
              <a:t>set free again.</a:t>
            </a:r>
            <a:endParaRPr kumimoji="0" lang="fr-FR"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3127224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77500" lnSpcReduction="20000"/>
          </a:bodyPr>
          <a:lstStyle/>
          <a:p>
            <a:r>
              <a:rPr lang="en-US"/>
              <a:t>Kirsten :</a:t>
            </a:r>
          </a:p>
          <a:p>
            <a:pPr lvl="1"/>
            <a:r>
              <a:rPr lang="en-US"/>
              <a:t>The problem for me is… I was in an institution like Cam, connected to Cam, as a kid. I was in MacLaren Hall. And it was HORRIFIC. And all written re it was rosy bullshit. I organized survivors, and 200 HORROR stories later, I can say I have met maybe 3 people who said Mac Hall gave them comfort. Same with Cam...I get 2-3 or more emails a WEEK from survivors, and expriests, exstaff who are still traumatized by what they saw. I think the best thing is to let the people tell their own story which is why I am collecting oral histories. Unfortunately, I do not see Cam as anything but a Nazish experimental colony that never should have happened. Just as I saw Mac Hall. You are welcome to your own opinion. Have you ever been institutionalized? Have you been to the site of Cam yourself? Do you not feel the pain? You can write a book extolling the virtues of Cam, but that is the line it has towed all along. My work is about exposing institutional history for what it is, from survivors viewpoints, not the staff. For many, leaving the hospital with some crappy low wage job did not liberate them at all. As a matter of fact, when the clean out happened in 80's it created a social crisis!!</a:t>
            </a:r>
            <a:br>
              <a:rPr lang="en-US"/>
            </a:br>
            <a:endParaRPr lang="fr-FR" dirty="0"/>
          </a:p>
        </p:txBody>
      </p:sp>
      <p:sp>
        <p:nvSpPr>
          <p:cNvPr id="6" name="Titre 5"/>
          <p:cNvSpPr>
            <a:spLocks noGrp="1"/>
          </p:cNvSpPr>
          <p:nvPr>
            <p:ph type="title"/>
          </p:nvPr>
        </p:nvSpPr>
        <p:spPr/>
        <p:txBody>
          <a:bodyPr/>
          <a:lstStyle/>
          <a:p>
            <a:endParaRPr lang="fr-FR"/>
          </a:p>
        </p:txBody>
      </p:sp>
    </p:spTree>
    <p:extLst>
      <p:ext uri="{BB962C8B-B14F-4D97-AF65-F5344CB8AC3E}">
        <p14:creationId xmlns:p14="http://schemas.microsoft.com/office/powerpoint/2010/main" val="18013313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a:t>Le témoignage de Kirsten laisserait penser que l’histoire ne peut être écrite que par ceux qui l’ont vécue.</a:t>
            </a:r>
          </a:p>
          <a:p>
            <a:r>
              <a:rPr lang="fr-FR"/>
              <a:t>Disparition du lieu semble entraîner multiplication de tribunes virtuelles : nouveau souffle mémoriel grâce à Internet.</a:t>
            </a:r>
          </a:p>
          <a:p>
            <a:r>
              <a:rPr lang="fr-FR"/>
              <a:t>Problème : pro et anti continuent de perpétrer mémoire teintée de culpabilité et honte.</a:t>
            </a:r>
            <a:endParaRPr lang="fr-FR" dirty="0"/>
          </a:p>
        </p:txBody>
      </p:sp>
      <p:sp>
        <p:nvSpPr>
          <p:cNvPr id="2" name="Titre 1"/>
          <p:cNvSpPr>
            <a:spLocks noGrp="1"/>
          </p:cNvSpPr>
          <p:nvPr>
            <p:ph type="title"/>
          </p:nvPr>
        </p:nvSpPr>
        <p:spPr/>
        <p:txBody>
          <a:bodyPr/>
          <a:lstStyle/>
          <a:p>
            <a:r>
              <a:rPr lang="fr-FR"/>
              <a:t>Une mémoire boomerang?</a:t>
            </a:r>
            <a:endParaRPr lang="fr-FR" dirty="0"/>
          </a:p>
        </p:txBody>
      </p:sp>
    </p:spTree>
    <p:extLst>
      <p:ext uri="{BB962C8B-B14F-4D97-AF65-F5344CB8AC3E}">
        <p14:creationId xmlns:p14="http://schemas.microsoft.com/office/powerpoint/2010/main" val="17065215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a:t>Le retour du refoulé : vers une légende « camarillesque »?</a:t>
            </a:r>
            <a:endParaRPr lang="fr-FR" dirty="0"/>
          </a:p>
        </p:txBody>
      </p:sp>
      <p:sp>
        <p:nvSpPr>
          <p:cNvPr id="3" name="Espace réservé du contenu 2"/>
          <p:cNvSpPr>
            <a:spLocks noGrp="1"/>
          </p:cNvSpPr>
          <p:nvPr>
            <p:ph sz="half" idx="1"/>
          </p:nvPr>
        </p:nvSpPr>
        <p:spPr/>
        <p:txBody>
          <a:bodyPr>
            <a:normAutofit fontScale="92500"/>
          </a:bodyPr>
          <a:lstStyle/>
          <a:p>
            <a:r>
              <a:rPr lang="fr-FR" dirty="0"/>
              <a:t>Impossibilité de faire l’histoire : multiplication d’explications surnaturelles à des faits bien réels dont personne ne souhaite faire l’histoire. </a:t>
            </a:r>
          </a:p>
          <a:p>
            <a:r>
              <a:rPr lang="en-US" i="1" dirty="0"/>
              <a:t>“Bathroom where psychic Peter James identified a spirit of a woman who had been stabbed. An EVP was recorded here of a woman sighing.”</a:t>
            </a:r>
            <a:endParaRPr lang="fr-FR" dirty="0"/>
          </a:p>
        </p:txBody>
      </p:sp>
      <p:pic>
        <p:nvPicPr>
          <p:cNvPr id="5" name="Espace réservé du contenu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4008" y="2204864"/>
            <a:ext cx="4219975" cy="3168352"/>
          </a:xfrm>
        </p:spPr>
      </p:pic>
    </p:spTree>
    <p:extLst>
      <p:ext uri="{BB962C8B-B14F-4D97-AF65-F5344CB8AC3E}">
        <p14:creationId xmlns:p14="http://schemas.microsoft.com/office/powerpoint/2010/main" val="2146839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77500" lnSpcReduction="20000"/>
          </a:bodyPr>
          <a:lstStyle/>
          <a:p>
            <a:r>
              <a:rPr lang="fr-FR" dirty="0"/>
              <a:t>L’exemple des chasseurs de fantômes…</a:t>
            </a:r>
          </a:p>
          <a:p>
            <a:r>
              <a:rPr lang="fr-FR" dirty="0"/>
              <a:t>Les vrais témoignages de vraies-fausses infirmières : Nadine </a:t>
            </a:r>
            <a:r>
              <a:rPr lang="fr-FR" dirty="0" err="1"/>
              <a:t>Scolla</a:t>
            </a:r>
            <a:r>
              <a:rPr lang="fr-FR" dirty="0"/>
              <a:t>.</a:t>
            </a:r>
          </a:p>
          <a:p>
            <a:r>
              <a:rPr lang="fr-FR" dirty="0"/>
              <a:t>Des amateurs de jazz qui imaginent ce qu’a pu ressentir </a:t>
            </a:r>
            <a:r>
              <a:rPr lang="fr-FR" dirty="0" err="1"/>
              <a:t>Phineas</a:t>
            </a:r>
            <a:r>
              <a:rPr lang="fr-FR" dirty="0"/>
              <a:t> </a:t>
            </a:r>
            <a:r>
              <a:rPr lang="fr-FR" dirty="0" err="1"/>
              <a:t>Newborn</a:t>
            </a:r>
            <a:r>
              <a:rPr lang="fr-FR" dirty="0"/>
              <a:t> pendant son internement…</a:t>
            </a:r>
          </a:p>
          <a:p>
            <a:pPr lvl="1"/>
            <a:r>
              <a:rPr lang="fr-FR" dirty="0"/>
              <a:t>« Je bois (…) Mes doigts refusent de suivre mes ordres. Ils ont peur et ils tremblent. Ils semblent obéir à quelqu’un d’autre qui les commande (…) Cela affecte mes nerfs qui se tordent de douleur. Je boirais la bouteille entière (...) Je n’ai jamais réussi à déterminer si ce piano se mit à rire de moi ou contre moi (…) J'ai vu ses dents. J'ai vu, oui. Tranchantes. Irrégulières. Recouvertes de boue. Je sentais son souffle et une douleur infernale dans ma main. Ses dents (…) Ce fut un sombre automne. Et la chanson en moi, la colère qui fouettait mon âme. Je me souviens: attaché à un lit dans une cellule à l'aile B de l'Hôpital </a:t>
            </a:r>
            <a:r>
              <a:rPr lang="fr-FR" dirty="0" err="1"/>
              <a:t>Camarillo</a:t>
            </a:r>
            <a:r>
              <a:rPr lang="fr-FR" dirty="0"/>
              <a:t> (…) Le corps sous sédation, renaît (...) comme un nouveau-né. </a:t>
            </a:r>
            <a:r>
              <a:rPr lang="fr-FR" dirty="0" err="1"/>
              <a:t>Newborn</a:t>
            </a:r>
            <a:r>
              <a:rPr lang="fr-FR" dirty="0"/>
              <a:t>, </a:t>
            </a:r>
            <a:r>
              <a:rPr lang="fr-FR" dirty="0" err="1"/>
              <a:t>Phineas</a:t>
            </a:r>
            <a:r>
              <a:rPr lang="fr-FR" dirty="0"/>
              <a:t> </a:t>
            </a:r>
            <a:r>
              <a:rPr lang="fr-FR" dirty="0" err="1"/>
              <a:t>Newborn</a:t>
            </a:r>
            <a:r>
              <a:rPr lang="fr-FR" dirty="0"/>
              <a:t>. »</a:t>
            </a:r>
          </a:p>
          <a:p>
            <a:endParaRPr lang="fr-FR" dirty="0"/>
          </a:p>
          <a:p>
            <a:r>
              <a:rPr lang="fr-FR" dirty="0"/>
              <a:t>Des groupes de rock qui s’inspirent de l’expérience asilaire, </a:t>
            </a:r>
            <a:r>
              <a:rPr lang="fr-FR" dirty="0" err="1"/>
              <a:t>Ambrosia</a:t>
            </a:r>
            <a:r>
              <a:rPr lang="fr-FR" dirty="0"/>
              <a:t>.</a:t>
            </a:r>
          </a:p>
        </p:txBody>
      </p:sp>
      <p:sp>
        <p:nvSpPr>
          <p:cNvPr id="2" name="Titre 1"/>
          <p:cNvSpPr>
            <a:spLocks noGrp="1"/>
          </p:cNvSpPr>
          <p:nvPr>
            <p:ph type="title"/>
          </p:nvPr>
        </p:nvSpPr>
        <p:spPr/>
        <p:txBody>
          <a:bodyPr/>
          <a:lstStyle/>
          <a:p>
            <a:r>
              <a:rPr lang="fr-FR" dirty="0"/>
              <a:t>Une mémoire fantasmée…</a:t>
            </a:r>
          </a:p>
        </p:txBody>
      </p:sp>
    </p:spTree>
    <p:extLst>
      <p:ext uri="{BB962C8B-B14F-4D97-AF65-F5344CB8AC3E}">
        <p14:creationId xmlns:p14="http://schemas.microsoft.com/office/powerpoint/2010/main" val="37563209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dirty="0"/>
              <a:t>Des chanteurs de rock y ont été admis.</a:t>
            </a:r>
          </a:p>
          <a:p>
            <a:r>
              <a:rPr lang="fr-FR" dirty="0"/>
              <a:t>Des groupes de rock ont joué là-bas.</a:t>
            </a:r>
          </a:p>
          <a:p>
            <a:r>
              <a:rPr lang="fr-FR" dirty="0"/>
              <a:t>Des maltraitances y ont été perpétrées, d’autres ont été purement imaginées.</a:t>
            </a:r>
          </a:p>
          <a:p>
            <a:r>
              <a:rPr lang="fr-FR" dirty="0"/>
              <a:t>Quel doit-être alors la position adoptée par l’historien? Doit-il rendre compte de toutes ces histoires ou tenter de recomposer l’histoire à partir de documents attestant uniquement de faits, de situations?</a:t>
            </a:r>
          </a:p>
          <a:p>
            <a:r>
              <a:rPr lang="fr-FR" dirty="0"/>
              <a:t>La subjectivité doit-elle être évacuée?</a:t>
            </a:r>
          </a:p>
        </p:txBody>
      </p:sp>
      <p:sp>
        <p:nvSpPr>
          <p:cNvPr id="2" name="Titre 1"/>
          <p:cNvSpPr>
            <a:spLocks noGrp="1"/>
          </p:cNvSpPr>
          <p:nvPr>
            <p:ph type="title"/>
          </p:nvPr>
        </p:nvSpPr>
        <p:spPr/>
        <p:txBody>
          <a:bodyPr>
            <a:normAutofit fontScale="90000"/>
          </a:bodyPr>
          <a:lstStyle/>
          <a:p>
            <a:r>
              <a:rPr lang="fr-FR"/>
              <a:t>Deux niveaux de récits s’interpénètrent…</a:t>
            </a:r>
            <a:endParaRPr lang="fr-FR" dirty="0"/>
          </a:p>
        </p:txBody>
      </p:sp>
    </p:spTree>
    <p:extLst>
      <p:ext uri="{BB962C8B-B14F-4D97-AF65-F5344CB8AC3E}">
        <p14:creationId xmlns:p14="http://schemas.microsoft.com/office/powerpoint/2010/main" val="2332552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err="1"/>
              <a:t>Phineas</a:t>
            </a:r>
            <a:r>
              <a:rPr lang="fr-FR" dirty="0"/>
              <a:t> </a:t>
            </a:r>
            <a:r>
              <a:rPr lang="fr-FR" dirty="0" err="1"/>
              <a:t>Newborn</a:t>
            </a:r>
            <a:r>
              <a:rPr lang="fr-FR" dirty="0"/>
              <a:t>…</a:t>
            </a:r>
          </a:p>
        </p:txBody>
      </p:sp>
      <p:pic>
        <p:nvPicPr>
          <p:cNvPr id="7" name="Espace réservé du contenu 6"/>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1626" t="4080" r="1517" b="5031"/>
          <a:stretch/>
        </p:blipFill>
        <p:spPr>
          <a:xfrm>
            <a:off x="512591" y="2276872"/>
            <a:ext cx="3953218" cy="3032390"/>
          </a:xfrm>
        </p:spPr>
      </p:pic>
      <p:pic>
        <p:nvPicPr>
          <p:cNvPr id="8" name="Espace réservé du contenu 7"/>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801001" y="1958752"/>
            <a:ext cx="3753636" cy="3702496"/>
          </a:xfrm>
        </p:spPr>
      </p:pic>
    </p:spTree>
    <p:extLst>
      <p:ext uri="{BB962C8B-B14F-4D97-AF65-F5344CB8AC3E}">
        <p14:creationId xmlns:p14="http://schemas.microsoft.com/office/powerpoint/2010/main" val="3852986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p:cNvPicPr>
            <a:picLocks noGrp="1" noChangeAspect="1"/>
          </p:cNvPicPr>
          <p:nvPr>
            <p:ph sz="quarter" idx="1"/>
          </p:nvPr>
        </p:nvPicPr>
        <p:blipFill rotWithShape="1">
          <a:blip r:embed="rId3" cstate="print">
            <a:extLst>
              <a:ext uri="{28A0092B-C50C-407E-A947-70E740481C1C}">
                <a14:useLocalDpi xmlns:a14="http://schemas.microsoft.com/office/drawing/2010/main" val="0"/>
              </a:ext>
            </a:extLst>
          </a:blip>
          <a:srcRect r="55628"/>
          <a:stretch/>
        </p:blipFill>
        <p:spPr>
          <a:xfrm>
            <a:off x="3087384" y="692697"/>
            <a:ext cx="988032" cy="5244006"/>
          </a:xfrm>
        </p:spPr>
      </p:pic>
      <p:sp>
        <p:nvSpPr>
          <p:cNvPr id="8" name="Espace réservé du texte 7"/>
          <p:cNvSpPr>
            <a:spLocks noGrp="1"/>
          </p:cNvSpPr>
          <p:nvPr>
            <p:ph type="body" idx="2"/>
          </p:nvPr>
        </p:nvSpPr>
        <p:spPr/>
        <p:txBody>
          <a:bodyPr/>
          <a:lstStyle/>
          <a:p>
            <a:endParaRPr lang="fr-FR"/>
          </a:p>
        </p:txBody>
      </p:sp>
      <p:sp>
        <p:nvSpPr>
          <p:cNvPr id="7" name="Titre 6"/>
          <p:cNvSpPr>
            <a:spLocks noGrp="1"/>
          </p:cNvSpPr>
          <p:nvPr>
            <p:ph type="title"/>
          </p:nvPr>
        </p:nvSpPr>
        <p:spPr/>
        <p:txBody>
          <a:bodyPr/>
          <a:lstStyle/>
          <a:p>
            <a:endParaRPr lang="fr-FR"/>
          </a:p>
        </p:txBody>
      </p:sp>
    </p:spTree>
    <p:extLst>
      <p:ext uri="{BB962C8B-B14F-4D97-AF65-F5344CB8AC3E}">
        <p14:creationId xmlns:p14="http://schemas.microsoft.com/office/powerpoint/2010/main" val="3660808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721822" y="459278"/>
            <a:ext cx="5719156" cy="5710844"/>
          </a:xfrm>
        </p:spPr>
      </p:pic>
      <p:sp>
        <p:nvSpPr>
          <p:cNvPr id="8" name="Espace réservé du texte 7"/>
          <p:cNvSpPr>
            <a:spLocks noGrp="1"/>
          </p:cNvSpPr>
          <p:nvPr>
            <p:ph type="body" idx="2"/>
          </p:nvPr>
        </p:nvSpPr>
        <p:spPr/>
        <p:txBody>
          <a:bodyPr/>
          <a:lstStyle/>
          <a:p>
            <a:endParaRPr lang="fr-FR"/>
          </a:p>
        </p:txBody>
      </p:sp>
      <p:sp>
        <p:nvSpPr>
          <p:cNvPr id="7" name="Titre 6"/>
          <p:cNvSpPr>
            <a:spLocks noGrp="1"/>
          </p:cNvSpPr>
          <p:nvPr>
            <p:ph type="title"/>
          </p:nvPr>
        </p:nvSpPr>
        <p:spPr/>
        <p:txBody>
          <a:bodyPr/>
          <a:lstStyle/>
          <a:p>
            <a:endParaRPr lang="fr-FR"/>
          </a:p>
        </p:txBody>
      </p:sp>
    </p:spTree>
    <p:extLst>
      <p:ext uri="{BB962C8B-B14F-4D97-AF65-F5344CB8AC3E}">
        <p14:creationId xmlns:p14="http://schemas.microsoft.com/office/powerpoint/2010/main" val="2042537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dirty="0"/>
          </a:p>
          <a:p>
            <a:r>
              <a:rPr lang="fr-FR" dirty="0"/>
              <a:t>Ce qui fait polémique ou débat ne suscite pas uniquement l’intérêt des malades, des soignants ou des membres de familles touchées par la maladie. </a:t>
            </a:r>
          </a:p>
          <a:p>
            <a:r>
              <a:rPr lang="fr-FR" dirty="0"/>
              <a:t>Les récits ne se limitent pas à informer sur la condition du patient psychiatrique, ils témoignent de manière sous-jacente de représentations mentales, d’enjeux politiques, économiques et identitaires.</a:t>
            </a:r>
          </a:p>
          <a:p>
            <a:endParaRPr lang="fr-FR" dirty="0"/>
          </a:p>
        </p:txBody>
      </p:sp>
      <p:sp>
        <p:nvSpPr>
          <p:cNvPr id="11" name="Titre 10"/>
          <p:cNvSpPr>
            <a:spLocks noGrp="1"/>
          </p:cNvSpPr>
          <p:nvPr>
            <p:ph type="title"/>
          </p:nvPr>
        </p:nvSpPr>
        <p:spPr/>
        <p:txBody>
          <a:bodyPr/>
          <a:lstStyle/>
          <a:p>
            <a:endParaRPr lang="fr-FR"/>
          </a:p>
        </p:txBody>
      </p:sp>
    </p:spTree>
    <p:extLst>
      <p:ext uri="{BB962C8B-B14F-4D97-AF65-F5344CB8AC3E}">
        <p14:creationId xmlns:p14="http://schemas.microsoft.com/office/powerpoint/2010/main" val="134326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lnSpcReduction="10000"/>
          </a:bodyPr>
          <a:lstStyle/>
          <a:p>
            <a:r>
              <a:rPr lang="fr-FR"/>
              <a:t>Il faut se pencher sur ce que je nommerai la mémoire du lieu : </a:t>
            </a:r>
          </a:p>
          <a:p>
            <a:pPr lvl="1"/>
            <a:r>
              <a:rPr lang="fr-FR"/>
              <a:t>Mémoire subjective/objective/ factuelle des acteurs (soignants, malades, responsables administratifs et politiques…)</a:t>
            </a:r>
          </a:p>
          <a:p>
            <a:pPr lvl="1"/>
            <a:r>
              <a:rPr lang="fr-FR"/>
              <a:t>Mémoire reconstituée à travers lecture de mémos/ articles/ récits…</a:t>
            </a:r>
          </a:p>
          <a:p>
            <a:r>
              <a:rPr lang="fr-FR"/>
              <a:t>Il faut surtout recenser et analyser les entreprises de mémoire actuelles : l’hôpital a été transformé en université, les traces du passé disparaissent suscitant colère ou soulagement, volonté de commémorer avec plaque / musée…</a:t>
            </a:r>
            <a:endParaRPr lang="fr-FR" dirty="0"/>
          </a:p>
        </p:txBody>
      </p:sp>
      <p:sp>
        <p:nvSpPr>
          <p:cNvPr id="6" name="Titre 5"/>
          <p:cNvSpPr>
            <a:spLocks noGrp="1"/>
          </p:cNvSpPr>
          <p:nvPr>
            <p:ph type="title"/>
          </p:nvPr>
        </p:nvSpPr>
        <p:spPr/>
        <p:txBody>
          <a:bodyPr>
            <a:normAutofit/>
          </a:bodyPr>
          <a:lstStyle/>
          <a:p>
            <a:r>
              <a:rPr lang="fr-FR" sz="3600" dirty="0"/>
              <a:t>Question : comment faire l’histoire d’un lieu tel que le Camarillo Mental Hospital ?</a:t>
            </a:r>
          </a:p>
        </p:txBody>
      </p:sp>
    </p:spTree>
    <p:extLst>
      <p:ext uri="{BB962C8B-B14F-4D97-AF65-F5344CB8AC3E}">
        <p14:creationId xmlns:p14="http://schemas.microsoft.com/office/powerpoint/2010/main" val="1421141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dirty="0"/>
              <a:t>Idéologie, Argent / confort matériel / Attachement symbolique au lieu</a:t>
            </a:r>
          </a:p>
          <a:p>
            <a:r>
              <a:rPr lang="fr-FR" dirty="0"/>
              <a:t>Exemple des aides-soignants (</a:t>
            </a:r>
            <a:r>
              <a:rPr lang="fr-FR" dirty="0" err="1"/>
              <a:t>California</a:t>
            </a:r>
            <a:r>
              <a:rPr lang="fr-FR" dirty="0"/>
              <a:t> Association of </a:t>
            </a:r>
            <a:r>
              <a:rPr lang="fr-FR" dirty="0" err="1"/>
              <a:t>Psychiatric</a:t>
            </a:r>
            <a:r>
              <a:rPr lang="fr-FR" dirty="0"/>
              <a:t> </a:t>
            </a:r>
            <a:r>
              <a:rPr lang="fr-FR" dirty="0" err="1"/>
              <a:t>Technicians</a:t>
            </a:r>
            <a:r>
              <a:rPr lang="fr-FR" dirty="0"/>
              <a:t>) :</a:t>
            </a:r>
          </a:p>
          <a:p>
            <a:pPr lvl="1"/>
            <a:r>
              <a:rPr lang="fr-FR" dirty="0"/>
              <a:t>Indemnité de 2600 dollars, aménagements horaires / congés conservés.</a:t>
            </a:r>
          </a:p>
          <a:p>
            <a:pPr lvl="1"/>
            <a:r>
              <a:rPr lang="fr-FR" dirty="0"/>
              <a:t>Perte de confort % lieu : mutation dans des structures comme l’</a:t>
            </a:r>
            <a:r>
              <a:rPr lang="fr-FR" dirty="0" err="1"/>
              <a:t>Atacasdero</a:t>
            </a:r>
            <a:r>
              <a:rPr lang="fr-FR" dirty="0"/>
              <a:t> Hospital qui traite les patients responsables d’agressions sexuelles.</a:t>
            </a:r>
          </a:p>
          <a:p>
            <a:pPr lvl="1"/>
            <a:r>
              <a:rPr lang="fr-FR" dirty="0"/>
              <a:t>S’inquiètent pour le bien-être des patients transférés : il leur faudra un temps d’adaptation.</a:t>
            </a:r>
          </a:p>
          <a:p>
            <a:pPr lvl="1"/>
            <a:endParaRPr lang="fr-FR" dirty="0"/>
          </a:p>
          <a:p>
            <a:pPr lvl="1"/>
            <a:endParaRPr lang="fr-FR" dirty="0"/>
          </a:p>
          <a:p>
            <a:pPr lvl="1"/>
            <a:endParaRPr lang="fr-FR" dirty="0"/>
          </a:p>
          <a:p>
            <a:pPr lvl="1"/>
            <a:endParaRPr lang="fr-FR" dirty="0"/>
          </a:p>
          <a:p>
            <a:pPr lvl="1"/>
            <a:endParaRPr lang="fr-FR" dirty="0"/>
          </a:p>
          <a:p>
            <a:endParaRPr lang="fr-FR" dirty="0"/>
          </a:p>
          <a:p>
            <a:pPr lvl="1"/>
            <a:endParaRPr lang="fr-FR" dirty="0"/>
          </a:p>
          <a:p>
            <a:pPr lvl="1"/>
            <a:endParaRPr lang="fr-FR" dirty="0"/>
          </a:p>
        </p:txBody>
      </p:sp>
      <p:sp>
        <p:nvSpPr>
          <p:cNvPr id="2" name="Titre 1"/>
          <p:cNvSpPr>
            <a:spLocks noGrp="1"/>
          </p:cNvSpPr>
          <p:nvPr>
            <p:ph type="title"/>
          </p:nvPr>
        </p:nvSpPr>
        <p:spPr/>
        <p:txBody>
          <a:bodyPr>
            <a:normAutofit fontScale="90000"/>
          </a:bodyPr>
          <a:lstStyle/>
          <a:p>
            <a:r>
              <a:rPr lang="fr-FR"/>
              <a:t>Démêler les multiples raisons de l’opposition à la fermeture de l’hôpital</a:t>
            </a:r>
            <a:endParaRPr lang="fr-FR" dirty="0"/>
          </a:p>
        </p:txBody>
      </p:sp>
    </p:spTree>
    <p:extLst>
      <p:ext uri="{BB962C8B-B14F-4D97-AF65-F5344CB8AC3E}">
        <p14:creationId xmlns:p14="http://schemas.microsoft.com/office/powerpoint/2010/main" val="190374336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ier">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Papi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i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643</TotalTime>
  <Words>3216</Words>
  <Application>Microsoft Office PowerPoint</Application>
  <PresentationFormat>Affichage à l'écran (4:3)</PresentationFormat>
  <Paragraphs>229</Paragraphs>
  <Slides>37</Slides>
  <Notes>37</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37</vt:i4>
      </vt:variant>
    </vt:vector>
  </HeadingPairs>
  <TitlesOfParts>
    <vt:vector size="43" baseType="lpstr">
      <vt:lpstr>Arial</vt:lpstr>
      <vt:lpstr>Calibri</vt:lpstr>
      <vt:lpstr>Constantia</vt:lpstr>
      <vt:lpstr>Times</vt:lpstr>
      <vt:lpstr>Wingdings 2</vt:lpstr>
      <vt:lpstr>Papier</vt:lpstr>
      <vt:lpstr>Travail de mémoire : l’exemple du Camarillo Mental Hospital (1936-1996)</vt:lpstr>
      <vt:lpstr>Présentation PowerPoint</vt:lpstr>
      <vt:lpstr>Le Camarillo Mental Hospital bénéficie très tôt d’une grande notoriété.</vt:lpstr>
      <vt:lpstr>Phineas Newborn…</vt:lpstr>
      <vt:lpstr>Présentation PowerPoint</vt:lpstr>
      <vt:lpstr>Présentation PowerPoint</vt:lpstr>
      <vt:lpstr>Présentation PowerPoint</vt:lpstr>
      <vt:lpstr>Question : comment faire l’histoire d’un lieu tel que le Camarillo Mental Hospital ?</vt:lpstr>
      <vt:lpstr>Démêler les multiples raisons de l’opposition à la fermeture de l’hôpital</vt:lpstr>
      <vt:lpstr>Critique de la désinstitutionnalisation…</vt:lpstr>
      <vt:lpstr>Mémoire du lieu, mémoire factuelle certes mais surtout mémoire affective</vt:lpstr>
      <vt:lpstr>Présentation PowerPoint</vt:lpstr>
      <vt:lpstr>Présentation PowerPoint</vt:lpstr>
      <vt:lpstr>Une mémoire du quotidien.</vt:lpstr>
      <vt:lpstr>Un quotidien violent</vt:lpstr>
      <vt:lpstr>Présentation PowerPoint</vt:lpstr>
      <vt:lpstr>Mémoire d’un Trauma</vt:lpstr>
      <vt:lpstr>Une littérature des affects, du paroxysme.</vt:lpstr>
      <vt:lpstr>Ne pas omettre contextualisation historique</vt:lpstr>
      <vt:lpstr>Une mémoire non sereine.</vt:lpstr>
      <vt:lpstr>Présentation PowerPoint</vt:lpstr>
      <vt:lpstr>Un travail de mémoire compromis par la polémique?</vt:lpstr>
      <vt:lpstr>Présentation PowerPoint</vt:lpstr>
      <vt:lpstr>Présentation PowerPoint</vt:lpstr>
      <vt:lpstr>Présentation PowerPoint</vt:lpstr>
      <vt:lpstr>Présentation PowerPoint</vt:lpstr>
      <vt:lpstr>Présentation PowerPoint</vt:lpstr>
      <vt:lpstr>Présentation PowerPoint</vt:lpstr>
      <vt:lpstr>Pour une défense de l’histoire?</vt:lpstr>
      <vt:lpstr>Notices nécrologiques…</vt:lpstr>
      <vt:lpstr>Présentation PowerPoint</vt:lpstr>
      <vt:lpstr>Deux réponses à mes interrogations :</vt:lpstr>
      <vt:lpstr>Présentation PowerPoint</vt:lpstr>
      <vt:lpstr>Une mémoire boomerang?</vt:lpstr>
      <vt:lpstr>Le retour du refoulé : vers une légende « camarillesque »?</vt:lpstr>
      <vt:lpstr>Une mémoire fantasmée…</vt:lpstr>
      <vt:lpstr>Deux niveaux de récits s’interpénètrent…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Travail de mémoire: l’exemple du Camarillo Mental Hospital.  Nausica Zaballos, 23 février 2011, séminaire de Richard Rechtman.</dc:title>
  <dc:creator>Nausica Zaballos</dc:creator>
  <cp:lastModifiedBy>Nausica</cp:lastModifiedBy>
  <cp:revision>53</cp:revision>
  <dcterms:created xsi:type="dcterms:W3CDTF">2011-01-10T14:54:09Z</dcterms:created>
  <dcterms:modified xsi:type="dcterms:W3CDTF">2018-08-18T12:07:11Z</dcterms:modified>
</cp:coreProperties>
</file>